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6858000" cx="9144000"/>
  <p:notesSz cx="6858000" cy="9144000"/>
  <p:embeddedFontLst>
    <p:embeddedFont>
      <p:font typeface="Shadows Into Light"/>
      <p:regular r:id="rId58"/>
    </p:embeddedFont>
    <p:embeddedFont>
      <p:font typeface="Merriweather"/>
      <p:regular r:id="rId59"/>
      <p:bold r:id="rId60"/>
      <p:italic r:id="rId61"/>
      <p:boldItalic r:id="rId62"/>
    </p:embeddedFont>
    <p:embeddedFont>
      <p:font typeface="Century Gothic"/>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5BF035-8061-426F-AE7F-F19C398079AC}">
  <a:tblStyle styleId="{4B5BF035-8061-426F-AE7F-F19C398079A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erriweather-boldItalic.fntdata"/><Relationship Id="rId61" Type="http://schemas.openxmlformats.org/officeDocument/2006/relationships/font" Target="fonts/Merriweather-italic.fntdata"/><Relationship Id="rId20" Type="http://schemas.openxmlformats.org/officeDocument/2006/relationships/slide" Target="slides/slide14.xml"/><Relationship Id="rId64" Type="http://schemas.openxmlformats.org/officeDocument/2006/relationships/font" Target="fonts/CenturyGothic-bold.fntdata"/><Relationship Id="rId63" Type="http://schemas.openxmlformats.org/officeDocument/2006/relationships/font" Target="fonts/CenturyGothic-regular.fntdata"/><Relationship Id="rId22" Type="http://schemas.openxmlformats.org/officeDocument/2006/relationships/slide" Target="slides/slide16.xml"/><Relationship Id="rId66" Type="http://schemas.openxmlformats.org/officeDocument/2006/relationships/font" Target="fonts/CenturyGothic-boldItalic.fntdata"/><Relationship Id="rId21" Type="http://schemas.openxmlformats.org/officeDocument/2006/relationships/slide" Target="slides/slide15.xml"/><Relationship Id="rId65" Type="http://schemas.openxmlformats.org/officeDocument/2006/relationships/font" Target="fonts/CenturyGothic-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erriweather-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Merriweather-regular.fntdata"/><Relationship Id="rId14" Type="http://schemas.openxmlformats.org/officeDocument/2006/relationships/slide" Target="slides/slide8.xml"/><Relationship Id="rId58" Type="http://schemas.openxmlformats.org/officeDocument/2006/relationships/font" Target="fonts/ShadowsIntoLigh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69416ee5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69416ee5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769416ee5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06aaf4302_0_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906aaf4302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906aaf4302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36b8a710ac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36b8a710ac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136b8a710ac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06aaf4302_0_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06aaf4302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906aaf4302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06aaf4302_0_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06aaf4302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906aaf4302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06aaf4302_0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906aaf4302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906aaf4302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906aaf4302_0_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906aaf4302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ECE and AP Courses are for ALL PEOPLE College Going.  AP - ALL PEOPLE.  ALL Colleges (community, state, private, prestigious — ALL Colleges).  The district goal is for all college going juniors and seniors to graduate having taken at least one </a:t>
            </a:r>
            <a:r>
              <a:rPr lang="en-US"/>
              <a:t>college</a:t>
            </a:r>
            <a:r>
              <a:rPr lang="en-US"/>
              <a:t> level course.  ECE and AP Courses are college level courses.  We prioritize them in the schedule based on the requests of juniors and seniors.  So if you are a college going Junior or Senior, take course selection seriously.   Look at your schedule now and request changes during add/drop.  AP is for ALL PEOPLE College going.  </a:t>
            </a:r>
            <a:endParaRPr/>
          </a:p>
        </p:txBody>
      </p:sp>
      <p:sp>
        <p:nvSpPr>
          <p:cNvPr id="288" name="Google Shape;288;g906aaf4302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06aaf4302_0_7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906aaf4302_0_7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06aaf4302_0_1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906aaf4302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906aaf4302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06aaf4302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06aaf430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906aaf4302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769416e32a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769416e32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2769416e32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69416e32a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69416e32a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769416e32a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36b93de3d7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36b93de3d7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136b93de3d7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36b93de3d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36b93de3d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136b93de3d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6b93de3d7_1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6b93de3d7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136b93de3d7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906aaf4302_0_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906aaf4302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Review transcript</a:t>
            </a:r>
            <a:endParaRPr/>
          </a:p>
        </p:txBody>
      </p:sp>
      <p:sp>
        <p:nvSpPr>
          <p:cNvPr id="348" name="Google Shape;348;g906aaf4302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06aaf4302_0_1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06aaf4302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906aaf4302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36b8a710ac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36b8a710ac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136b8a710ac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75a73c727c_0_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75a73c727c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275a73c727c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906aaf4302_0_9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906aaf4302_0_9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906aaf4302_0_9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45fd438310_3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45fd438310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145fd438310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38180a7caf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38180a7caf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138180a7caf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38180a7caf_0_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38180a7caf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138180a7caf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36b93de3d7_1_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36b93de3d7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136b93de3d7_1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e82197fc38_0_30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e82197fc38_0_3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e82197fc38_0_47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e82197fc38_0_4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e82197fc38_0_6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e82197fc38_0_6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9040fe7fe8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9040fe7fe8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UPDATE to get </a:t>
            </a:r>
            <a:r>
              <a:rPr lang="en-US"/>
              <a:t>emergency cards back.  Use powerschool request for schedule</a:t>
            </a:r>
            <a:endParaRPr/>
          </a:p>
        </p:txBody>
      </p:sp>
      <p:sp>
        <p:nvSpPr>
          <p:cNvPr id="428" name="Google Shape;428;g9040fe7fe8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e82197fc38_0_78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e82197fc38_0_7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906aaf4302_0_2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906aaf4302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906aaf4302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906aaf4302_0_1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906aaf4302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06aaf4302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06aaf430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906aaf430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36b93de3d7_1_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36b93de3d7_1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136b93de3d7_1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36b8a710ac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36b8a710ac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136b8a710ac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6b8a710ac_0_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36b8a710ac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136b8a710ac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906aaf4302_0_3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906aaf4302_0_3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906aaf4302_0_3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906aaf4302_0_4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906aaf4302_0_4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906aaf4302_0_4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906aaf4302_0_4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906aaf4302_0_4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906aaf4302_0_5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906aaf4302_0_5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906aaf4302_0_8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g906aaf4302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75a73c727c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75a73c727c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g275a73c727c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906aaf4302_0_8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906aaf4302_0_8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g906aaf4302_0_8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06aaf4302_0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06aaf4302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906aaf4302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e82197fc38_0_10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e82197fc38_0_10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e82197fc38_0_10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e82197fc38_0_9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e82197fc38_0_9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06aaf4302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06aaf4302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906aaf4302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06aaf4302_0_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06aaf4302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906aaf4302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06aaf4302_0_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06aaf4302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906aaf4302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06aaf4302_0_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06aaf4302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906aaf4302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p:nvPr/>
        </p:nvSpPr>
        <p:spPr>
          <a:xfrm>
            <a:off x="3186953" y="268288"/>
            <a:ext cx="5669280" cy="3900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 name="Google Shape;17;p2"/>
          <p:cNvSpPr/>
          <p:nvPr/>
        </p:nvSpPr>
        <p:spPr>
          <a:xfrm>
            <a:off x="268940" y="268288"/>
            <a:ext cx="1828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 name="Google Shape;18;p2"/>
          <p:cNvSpPr txBox="1"/>
          <p:nvPr>
            <p:ph type="ctrTitle"/>
          </p:nvPr>
        </p:nvSpPr>
        <p:spPr>
          <a:xfrm>
            <a:off x="3200400" y="4208929"/>
            <a:ext cx="5458968" cy="10486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600"/>
              <a:buFont typeface="Century Gothic"/>
              <a:buNone/>
              <a:defRPr sz="4600">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3200400" y="5257800"/>
            <a:ext cx="5458968" cy="62179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600"/>
              <a:buFont typeface="Noto Sans Symbols"/>
              <a:buNone/>
              <a:defRPr sz="1600">
                <a:solidFill>
                  <a:schemeClr val="dk2"/>
                </a:solidFill>
                <a:latin typeface="Century Gothic"/>
                <a:ea typeface="Century Gothic"/>
                <a:cs typeface="Century Gothic"/>
                <a:sym typeface="Century Gothic"/>
              </a:defRPr>
            </a:lvl1pPr>
            <a:lvl2pPr lvl="1" algn="ctr">
              <a:spcBef>
                <a:spcPts val="600"/>
              </a:spcBef>
              <a:spcAft>
                <a:spcPts val="0"/>
              </a:spcAft>
              <a:buSzPts val="180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800"/>
              <a:buNone/>
              <a:defRPr>
                <a:solidFill>
                  <a:srgbClr val="888888"/>
                </a:solidFill>
              </a:defRPr>
            </a:lvl4pPr>
            <a:lvl5pPr lvl="4" algn="ctr">
              <a:spcBef>
                <a:spcPts val="600"/>
              </a:spcBef>
              <a:spcAft>
                <a:spcPts val="0"/>
              </a:spcAft>
              <a:buSzPts val="1800"/>
              <a:buNone/>
              <a:defRPr>
                <a:solidFill>
                  <a:srgbClr val="888888"/>
                </a:solidFill>
              </a:defRPr>
            </a:lvl5pPr>
            <a:lvl6pPr lvl="5" algn="ctr">
              <a:spcBef>
                <a:spcPts val="360"/>
              </a:spcBef>
              <a:spcAft>
                <a:spcPts val="0"/>
              </a:spcAft>
              <a:buSzPts val="18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p:txBody>
      </p:sp>
      <p:sp>
        <p:nvSpPr>
          <p:cNvPr id="20" name="Google Shape;20;p2"/>
          <p:cNvSpPr txBox="1"/>
          <p:nvPr>
            <p:ph idx="11" type="ftr"/>
          </p:nvPr>
        </p:nvSpPr>
        <p:spPr>
          <a:xfrm>
            <a:off x="3218688" y="6356350"/>
            <a:ext cx="47365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100">
                <a:solidFill>
                  <a:srgbClr val="848484"/>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256494" y="6356350"/>
            <a:ext cx="685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100" u="none" cap="none" strike="noStrike">
                <a:solidFill>
                  <a:srgbClr val="848484"/>
                </a:solidFill>
                <a:latin typeface="Century Gothic"/>
                <a:ea typeface="Century Gothic"/>
                <a:cs typeface="Century Gothic"/>
                <a:sym typeface="Century Gothic"/>
              </a:defRPr>
            </a:lvl1pPr>
            <a:lvl2pPr indent="0" lvl="1" marL="0" algn="r">
              <a:spcBef>
                <a:spcPts val="0"/>
              </a:spcBef>
              <a:buNone/>
              <a:defRPr b="1" i="0" sz="1100" u="none" cap="none" strike="noStrike">
                <a:solidFill>
                  <a:srgbClr val="848484"/>
                </a:solidFill>
                <a:latin typeface="Century Gothic"/>
                <a:ea typeface="Century Gothic"/>
                <a:cs typeface="Century Gothic"/>
                <a:sym typeface="Century Gothic"/>
              </a:defRPr>
            </a:lvl2pPr>
            <a:lvl3pPr indent="0" lvl="2" marL="0" algn="r">
              <a:spcBef>
                <a:spcPts val="0"/>
              </a:spcBef>
              <a:buNone/>
              <a:defRPr b="1" i="0" sz="1100" u="none" cap="none" strike="noStrike">
                <a:solidFill>
                  <a:srgbClr val="848484"/>
                </a:solidFill>
                <a:latin typeface="Century Gothic"/>
                <a:ea typeface="Century Gothic"/>
                <a:cs typeface="Century Gothic"/>
                <a:sym typeface="Century Gothic"/>
              </a:defRPr>
            </a:lvl3pPr>
            <a:lvl4pPr indent="0" lvl="3" marL="0" algn="r">
              <a:spcBef>
                <a:spcPts val="0"/>
              </a:spcBef>
              <a:buNone/>
              <a:defRPr b="1" i="0" sz="1100" u="none" cap="none" strike="noStrike">
                <a:solidFill>
                  <a:srgbClr val="848484"/>
                </a:solidFill>
                <a:latin typeface="Century Gothic"/>
                <a:ea typeface="Century Gothic"/>
                <a:cs typeface="Century Gothic"/>
                <a:sym typeface="Century Gothic"/>
              </a:defRPr>
            </a:lvl4pPr>
            <a:lvl5pPr indent="0" lvl="4" marL="0" algn="r">
              <a:spcBef>
                <a:spcPts val="0"/>
              </a:spcBef>
              <a:buNone/>
              <a:defRPr b="1" i="0" sz="1100" u="none" cap="none" strike="noStrike">
                <a:solidFill>
                  <a:srgbClr val="848484"/>
                </a:solidFill>
                <a:latin typeface="Century Gothic"/>
                <a:ea typeface="Century Gothic"/>
                <a:cs typeface="Century Gothic"/>
                <a:sym typeface="Century Gothic"/>
              </a:defRPr>
            </a:lvl5pPr>
            <a:lvl6pPr indent="0" lvl="5" marL="0" algn="r">
              <a:spcBef>
                <a:spcPts val="0"/>
              </a:spcBef>
              <a:buNone/>
              <a:defRPr b="1" i="0" sz="1100" u="none" cap="none" strike="noStrike">
                <a:solidFill>
                  <a:srgbClr val="848484"/>
                </a:solidFill>
                <a:latin typeface="Century Gothic"/>
                <a:ea typeface="Century Gothic"/>
                <a:cs typeface="Century Gothic"/>
                <a:sym typeface="Century Gothic"/>
              </a:defRPr>
            </a:lvl6pPr>
            <a:lvl7pPr indent="0" lvl="6" marL="0" algn="r">
              <a:spcBef>
                <a:spcPts val="0"/>
              </a:spcBef>
              <a:buNone/>
              <a:defRPr b="1" i="0" sz="1100" u="none" cap="none" strike="noStrike">
                <a:solidFill>
                  <a:srgbClr val="848484"/>
                </a:solidFill>
                <a:latin typeface="Century Gothic"/>
                <a:ea typeface="Century Gothic"/>
                <a:cs typeface="Century Gothic"/>
                <a:sym typeface="Century Gothic"/>
              </a:defRPr>
            </a:lvl7pPr>
            <a:lvl8pPr indent="0" lvl="7" marL="0" algn="r">
              <a:spcBef>
                <a:spcPts val="0"/>
              </a:spcBef>
              <a:buNone/>
              <a:defRPr b="1" i="0" sz="1100" u="none" cap="none" strike="noStrike">
                <a:solidFill>
                  <a:srgbClr val="848484"/>
                </a:solidFill>
                <a:latin typeface="Century Gothic"/>
                <a:ea typeface="Century Gothic"/>
                <a:cs typeface="Century Gothic"/>
                <a:sym typeface="Century Gothic"/>
              </a:defRPr>
            </a:lvl8pPr>
            <a:lvl9pPr indent="0" lvl="8" marL="0" algn="r">
              <a:spcBef>
                <a:spcPts val="0"/>
              </a:spcBef>
              <a:buNone/>
              <a:defRPr b="1" i="0" sz="1100" u="none" cap="none" strike="noStrike">
                <a:solidFill>
                  <a:srgbClr val="848484"/>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descr="Cross Logo (1).png" id="22" name="Google Shape;22;p2"/>
          <p:cNvPicPr preferRelativeResize="0"/>
          <p:nvPr/>
        </p:nvPicPr>
        <p:blipFill rotWithShape="1">
          <a:blip r:embed="rId2">
            <a:alphaModFix/>
          </a:blip>
          <a:srcRect b="0" l="0" r="0" t="0"/>
          <a:stretch/>
        </p:blipFill>
        <p:spPr>
          <a:xfrm>
            <a:off x="590772" y="832820"/>
            <a:ext cx="2483291" cy="24832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83" name="Shape 83"/>
        <p:cNvGrpSpPr/>
        <p:nvPr/>
      </p:nvGrpSpPr>
      <p:grpSpPr>
        <a:xfrm>
          <a:off x="0" y="0"/>
          <a:ext cx="0" cy="0"/>
          <a:chOff x="0" y="0"/>
          <a:chExt cx="0" cy="0"/>
        </a:xfrm>
      </p:grpSpPr>
      <p:sp>
        <p:nvSpPr>
          <p:cNvPr id="84" name="Google Shape;84;p11"/>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5" name="Google Shape;85;p11"/>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1"/>
          <p:cNvSpPr txBox="1"/>
          <p:nvPr>
            <p:ph idx="1" type="body"/>
          </p:nvPr>
        </p:nvSpPr>
        <p:spPr>
          <a:xfrm>
            <a:off x="457199" y="2214562"/>
            <a:ext cx="7396163"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87" name="Google Shape;87;p11"/>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11"/>
          <p:cNvSpPr txBox="1"/>
          <p:nvPr>
            <p:ph idx="2" type="body"/>
          </p:nvPr>
        </p:nvSpPr>
        <p:spPr>
          <a:xfrm>
            <a:off x="457199" y="4224973"/>
            <a:ext cx="7396163"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91" name="Shape 91"/>
        <p:cNvGrpSpPr/>
        <p:nvPr/>
      </p:nvGrpSpPr>
      <p:grpSpPr>
        <a:xfrm>
          <a:off x="0" y="0"/>
          <a:ext cx="0" cy="0"/>
          <a:chOff x="0" y="0"/>
          <a:chExt cx="0" cy="0"/>
        </a:xfrm>
      </p:grpSpPr>
      <p:sp>
        <p:nvSpPr>
          <p:cNvPr id="92" name="Google Shape;92;p12"/>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 name="Google Shape;93;p12"/>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2"/>
          <p:cNvSpPr txBox="1"/>
          <p:nvPr>
            <p:ph idx="1" type="body"/>
          </p:nvPr>
        </p:nvSpPr>
        <p:spPr>
          <a:xfrm>
            <a:off x="4282440" y="2214562"/>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95" name="Google Shape;95;p12"/>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2"/>
          <p:cNvSpPr txBox="1"/>
          <p:nvPr>
            <p:ph idx="2" type="body"/>
          </p:nvPr>
        </p:nvSpPr>
        <p:spPr>
          <a:xfrm>
            <a:off x="4282440" y="4224973"/>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99" name="Google Shape;99;p12"/>
          <p:cNvSpPr txBox="1"/>
          <p:nvPr>
            <p:ph idx="3" type="body"/>
          </p:nvPr>
        </p:nvSpPr>
        <p:spPr>
          <a:xfrm>
            <a:off x="457200" y="2214563"/>
            <a:ext cx="3566160" cy="39116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00" name="Shape 100"/>
        <p:cNvGrpSpPr/>
        <p:nvPr/>
      </p:nvGrpSpPr>
      <p:grpSpPr>
        <a:xfrm>
          <a:off x="0" y="0"/>
          <a:ext cx="0" cy="0"/>
          <a:chOff x="0" y="0"/>
          <a:chExt cx="0" cy="0"/>
        </a:xfrm>
      </p:grpSpPr>
      <p:sp>
        <p:nvSpPr>
          <p:cNvPr id="101" name="Google Shape;101;p13"/>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2" name="Google Shape;102;p13"/>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a:off x="4282440" y="2214562"/>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13"/>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3"/>
          <p:cNvSpPr txBox="1"/>
          <p:nvPr>
            <p:ph idx="2" type="body"/>
          </p:nvPr>
        </p:nvSpPr>
        <p:spPr>
          <a:xfrm>
            <a:off x="4282440" y="4224973"/>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8" name="Google Shape;108;p13"/>
          <p:cNvSpPr txBox="1"/>
          <p:nvPr>
            <p:ph idx="3" type="body"/>
          </p:nvPr>
        </p:nvSpPr>
        <p:spPr>
          <a:xfrm>
            <a:off x="457200" y="2214562"/>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9" name="Google Shape;109;p13"/>
          <p:cNvSpPr txBox="1"/>
          <p:nvPr>
            <p:ph idx="4" type="body"/>
          </p:nvPr>
        </p:nvSpPr>
        <p:spPr>
          <a:xfrm>
            <a:off x="457200" y="4224973"/>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14"/>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2" name="Google Shape;112;p14"/>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4"/>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15"/>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8" name="Google Shape;118;p15"/>
          <p:cNvSpPr txBox="1"/>
          <p:nvPr>
            <p:ph type="title"/>
          </p:nvPr>
        </p:nvSpPr>
        <p:spPr>
          <a:xfrm>
            <a:off x="457199" y="995082"/>
            <a:ext cx="3566160" cy="103542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5"/>
          <p:cNvSpPr txBox="1"/>
          <p:nvPr>
            <p:ph idx="1" type="body"/>
          </p:nvPr>
        </p:nvSpPr>
        <p:spPr>
          <a:xfrm>
            <a:off x="4762052" y="990600"/>
            <a:ext cx="3566160" cy="5135563"/>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20" name="Google Shape;120;p15"/>
          <p:cNvSpPr txBox="1"/>
          <p:nvPr>
            <p:ph idx="2" type="body"/>
          </p:nvPr>
        </p:nvSpPr>
        <p:spPr>
          <a:xfrm>
            <a:off x="457199" y="2057400"/>
            <a:ext cx="3566160" cy="3657601"/>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21" name="Google Shape;121;p15"/>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3" name="Shape 123"/>
        <p:cNvGrpSpPr/>
        <p:nvPr/>
      </p:nvGrpSpPr>
      <p:grpSpPr>
        <a:xfrm>
          <a:off x="0" y="0"/>
          <a:ext cx="0" cy="0"/>
          <a:chOff x="0" y="0"/>
          <a:chExt cx="0" cy="0"/>
        </a:xfrm>
      </p:grpSpPr>
      <p:sp>
        <p:nvSpPr>
          <p:cNvPr id="124" name="Google Shape;124;p16"/>
          <p:cNvSpPr/>
          <p:nvPr/>
        </p:nvSpPr>
        <p:spPr>
          <a:xfrm>
            <a:off x="4746811" y="268288"/>
            <a:ext cx="4114800"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5" name="Google Shape;125;p16"/>
          <p:cNvSpPr txBox="1"/>
          <p:nvPr>
            <p:ph type="title"/>
          </p:nvPr>
        </p:nvSpPr>
        <p:spPr>
          <a:xfrm>
            <a:off x="457199" y="995082"/>
            <a:ext cx="3566160" cy="103542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6"/>
          <p:cNvSpPr txBox="1"/>
          <p:nvPr>
            <p:ph idx="1" type="body"/>
          </p:nvPr>
        </p:nvSpPr>
        <p:spPr>
          <a:xfrm>
            <a:off x="457199" y="2057400"/>
            <a:ext cx="3566160" cy="3657601"/>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27" name="Google Shape;127;p16"/>
          <p:cNvSpPr txBox="1"/>
          <p:nvPr>
            <p:ph idx="10" type="dt"/>
          </p:nvPr>
        </p:nvSpPr>
        <p:spPr>
          <a:xfrm>
            <a:off x="161365" y="6124014"/>
            <a:ext cx="1752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1" type="ftr"/>
          </p:nvPr>
        </p:nvSpPr>
        <p:spPr>
          <a:xfrm>
            <a:off x="174812" y="6356350"/>
            <a:ext cx="38637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16"/>
          <p:cNvSpPr/>
          <p:nvPr>
            <p:ph idx="2" type="pic"/>
          </p:nvPr>
        </p:nvSpPr>
        <p:spPr>
          <a:xfrm>
            <a:off x="4760258" y="990600"/>
            <a:ext cx="4096512" cy="5611813"/>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lvl="5"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lvl="6"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lvl="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lvl="8"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type="picTx">
  <p:cSld name="PICTURE_WITH_CAPTION_TEXT">
    <p:spTree>
      <p:nvGrpSpPr>
        <p:cNvPr id="131" name="Shape 131"/>
        <p:cNvGrpSpPr/>
        <p:nvPr/>
      </p:nvGrpSpPr>
      <p:grpSpPr>
        <a:xfrm>
          <a:off x="0" y="0"/>
          <a:ext cx="0" cy="0"/>
          <a:chOff x="0" y="0"/>
          <a:chExt cx="0" cy="0"/>
        </a:xfrm>
      </p:grpSpPr>
      <p:sp>
        <p:nvSpPr>
          <p:cNvPr id="132" name="Google Shape;132;p17"/>
          <p:cNvSpPr/>
          <p:nvPr/>
        </p:nvSpPr>
        <p:spPr>
          <a:xfrm>
            <a:off x="7216775" y="268288"/>
            <a:ext cx="1639457" cy="36393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3" name="Google Shape;133;p17"/>
          <p:cNvSpPr txBox="1"/>
          <p:nvPr>
            <p:ph type="title"/>
          </p:nvPr>
        </p:nvSpPr>
        <p:spPr>
          <a:xfrm>
            <a:off x="458788" y="4267200"/>
            <a:ext cx="64770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7"/>
          <p:cNvSpPr/>
          <p:nvPr>
            <p:ph idx="2" type="pic"/>
          </p:nvPr>
        </p:nvSpPr>
        <p:spPr>
          <a:xfrm>
            <a:off x="269874" y="268288"/>
            <a:ext cx="6858000" cy="3639312"/>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35" name="Google Shape;135;p17"/>
          <p:cNvSpPr txBox="1"/>
          <p:nvPr>
            <p:ph idx="1" type="body"/>
          </p:nvPr>
        </p:nvSpPr>
        <p:spPr>
          <a:xfrm>
            <a:off x="458788" y="4840941"/>
            <a:ext cx="6475412" cy="1304271"/>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36" name="Google Shape;136;p17"/>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p:cSld name="4 Pictures with Caption">
    <p:spTree>
      <p:nvGrpSpPr>
        <p:cNvPr id="139" name="Shape 139"/>
        <p:cNvGrpSpPr/>
        <p:nvPr/>
      </p:nvGrpSpPr>
      <p:grpSpPr>
        <a:xfrm>
          <a:off x="0" y="0"/>
          <a:ext cx="0" cy="0"/>
          <a:chOff x="0" y="0"/>
          <a:chExt cx="0" cy="0"/>
        </a:xfrm>
      </p:grpSpPr>
      <p:sp>
        <p:nvSpPr>
          <p:cNvPr id="140" name="Google Shape;140;p18"/>
          <p:cNvSpPr/>
          <p:nvPr/>
        </p:nvSpPr>
        <p:spPr>
          <a:xfrm>
            <a:off x="8135471" y="268288"/>
            <a:ext cx="720761" cy="36393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1" name="Google Shape;141;p18"/>
          <p:cNvSpPr txBox="1"/>
          <p:nvPr>
            <p:ph type="title"/>
          </p:nvPr>
        </p:nvSpPr>
        <p:spPr>
          <a:xfrm>
            <a:off x="458788" y="4267200"/>
            <a:ext cx="64770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8"/>
          <p:cNvSpPr/>
          <p:nvPr>
            <p:ph idx="2" type="pic"/>
          </p:nvPr>
        </p:nvSpPr>
        <p:spPr>
          <a:xfrm>
            <a:off x="269874" y="268288"/>
            <a:ext cx="3006726" cy="3639312"/>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43" name="Google Shape;143;p18"/>
          <p:cNvSpPr txBox="1"/>
          <p:nvPr>
            <p:ph idx="1" type="body"/>
          </p:nvPr>
        </p:nvSpPr>
        <p:spPr>
          <a:xfrm>
            <a:off x="458788" y="4840941"/>
            <a:ext cx="6475412" cy="1304271"/>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44" name="Google Shape;144;p18"/>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8"/>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8"/>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18"/>
          <p:cNvSpPr/>
          <p:nvPr>
            <p:ph idx="3" type="pic"/>
          </p:nvPr>
        </p:nvSpPr>
        <p:spPr>
          <a:xfrm>
            <a:off x="3352800" y="268288"/>
            <a:ext cx="4701988" cy="1775665"/>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48" name="Google Shape;148;p18"/>
          <p:cNvSpPr/>
          <p:nvPr>
            <p:ph idx="4" type="pic"/>
          </p:nvPr>
        </p:nvSpPr>
        <p:spPr>
          <a:xfrm>
            <a:off x="3352800" y="2131935"/>
            <a:ext cx="2304288" cy="1775665"/>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49" name="Google Shape;149;p18"/>
          <p:cNvSpPr/>
          <p:nvPr>
            <p:ph idx="5" type="pic"/>
          </p:nvPr>
        </p:nvSpPr>
        <p:spPr>
          <a:xfrm>
            <a:off x="5750500" y="2131935"/>
            <a:ext cx="2304288" cy="1775665"/>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19"/>
          <p:cNvSpPr/>
          <p:nvPr/>
        </p:nvSpPr>
        <p:spPr>
          <a:xfrm>
            <a:off x="7212106"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2" name="Google Shape;152;p19"/>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9"/>
          <p:cNvSpPr txBox="1"/>
          <p:nvPr>
            <p:ph idx="1" type="body"/>
          </p:nvPr>
        </p:nvSpPr>
        <p:spPr>
          <a:xfrm rot="5400000">
            <a:off x="1753206" y="913793"/>
            <a:ext cx="3916363" cy="6508377"/>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4" name="Google Shape;154;p19"/>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9"/>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9"/>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20"/>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9" name="Google Shape;159;p20"/>
          <p:cNvSpPr txBox="1"/>
          <p:nvPr>
            <p:ph type="title"/>
          </p:nvPr>
        </p:nvSpPr>
        <p:spPr>
          <a:xfrm rot="5400000">
            <a:off x="5659577" y="2919646"/>
            <a:ext cx="5090739" cy="132229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0"/>
          <p:cNvSpPr txBox="1"/>
          <p:nvPr>
            <p:ph idx="1" type="body"/>
          </p:nvPr>
        </p:nvSpPr>
        <p:spPr>
          <a:xfrm rot="5400000">
            <a:off x="912206" y="580419"/>
            <a:ext cx="5109789" cy="60198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1" name="Google Shape;161;p20"/>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0"/>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0"/>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p:nvPr/>
        </p:nvSpPr>
        <p:spPr>
          <a:xfrm>
            <a:off x="7212106"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 name="Google Shape;25;p3"/>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457199" y="2209800"/>
            <a:ext cx="6508377" cy="3916363"/>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 name="Google Shape;27;p3"/>
          <p:cNvSpPr txBox="1"/>
          <p:nvPr>
            <p:ph idx="10" type="dt"/>
          </p:nvPr>
        </p:nvSpPr>
        <p:spPr>
          <a:xfrm>
            <a:off x="7212106"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Cross Logo (1).png" id="29" name="Google Shape;29;p3"/>
          <p:cNvPicPr preferRelativeResize="0"/>
          <p:nvPr/>
        </p:nvPicPr>
        <p:blipFill rotWithShape="1">
          <a:blip r:embed="rId2">
            <a:alphaModFix/>
          </a:blip>
          <a:srcRect b="0" l="0" r="0" t="0"/>
          <a:stretch/>
        </p:blipFill>
        <p:spPr>
          <a:xfrm>
            <a:off x="7436556" y="476956"/>
            <a:ext cx="1213555" cy="12135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4"/>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2" name="Google Shape;32;p4"/>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35" name="Shape 35"/>
        <p:cNvGrpSpPr/>
        <p:nvPr/>
      </p:nvGrpSpPr>
      <p:grpSpPr>
        <a:xfrm>
          <a:off x="0" y="0"/>
          <a:ext cx="0" cy="0"/>
          <a:chOff x="0" y="0"/>
          <a:chExt cx="0" cy="0"/>
        </a:xfrm>
      </p:grpSpPr>
      <p:sp>
        <p:nvSpPr>
          <p:cNvPr id="36" name="Google Shape;36;p5"/>
          <p:cNvSpPr/>
          <p:nvPr/>
        </p:nvSpPr>
        <p:spPr>
          <a:xfrm>
            <a:off x="3186953" y="268287"/>
            <a:ext cx="56692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 name="Google Shape;37;p5"/>
          <p:cNvSpPr txBox="1"/>
          <p:nvPr>
            <p:ph type="ctrTitle"/>
          </p:nvPr>
        </p:nvSpPr>
        <p:spPr>
          <a:xfrm>
            <a:off x="3200399" y="4262660"/>
            <a:ext cx="5457919" cy="9951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subTitle"/>
          </p:nvPr>
        </p:nvSpPr>
        <p:spPr>
          <a:xfrm>
            <a:off x="3200401" y="5257799"/>
            <a:ext cx="5457918" cy="61856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600"/>
              <a:buNone/>
              <a:defRPr sz="1600">
                <a:solidFill>
                  <a:schemeClr val="dk2"/>
                </a:solidFill>
              </a:defRPr>
            </a:lvl1pPr>
            <a:lvl2pPr lvl="1" algn="ctr">
              <a:spcBef>
                <a:spcPts val="0"/>
              </a:spcBef>
              <a:spcAft>
                <a:spcPts val="0"/>
              </a:spcAft>
              <a:buSzPts val="180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800"/>
              <a:buNone/>
              <a:defRPr>
                <a:solidFill>
                  <a:srgbClr val="888888"/>
                </a:solidFill>
              </a:defRPr>
            </a:lvl4pPr>
            <a:lvl5pPr lvl="4" algn="ctr">
              <a:spcBef>
                <a:spcPts val="600"/>
              </a:spcBef>
              <a:spcAft>
                <a:spcPts val="0"/>
              </a:spcAft>
              <a:buSzPts val="1800"/>
              <a:buNone/>
              <a:defRPr>
                <a:solidFill>
                  <a:srgbClr val="888888"/>
                </a:solidFill>
              </a:defRPr>
            </a:lvl5pPr>
            <a:lvl6pPr lvl="5" algn="ctr">
              <a:spcBef>
                <a:spcPts val="360"/>
              </a:spcBef>
              <a:spcAft>
                <a:spcPts val="0"/>
              </a:spcAft>
              <a:buSzPts val="18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p:txBody>
      </p:sp>
      <p:sp>
        <p:nvSpPr>
          <p:cNvPr id="39" name="Google Shape;39;p5"/>
          <p:cNvSpPr txBox="1"/>
          <p:nvPr>
            <p:ph idx="10" type="dt"/>
          </p:nvPr>
        </p:nvSpPr>
        <p:spPr>
          <a:xfrm>
            <a:off x="3276600" y="389965"/>
            <a:ext cx="54998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sz="2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3213847" y="6356350"/>
            <a:ext cx="47341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8265459" y="6356350"/>
            <a:ext cx="685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rgbClr val="848484"/>
                </a:solidFill>
                <a:latin typeface="Century Gothic"/>
                <a:ea typeface="Century Gothic"/>
                <a:cs typeface="Century Gothic"/>
                <a:sym typeface="Century Gothic"/>
              </a:defRPr>
            </a:lvl1pPr>
            <a:lvl2pPr indent="0" lvl="1" marL="0" algn="r">
              <a:spcBef>
                <a:spcPts val="0"/>
              </a:spcBef>
              <a:buNone/>
              <a:defRPr b="1" sz="1100">
                <a:solidFill>
                  <a:srgbClr val="848484"/>
                </a:solidFill>
                <a:latin typeface="Century Gothic"/>
                <a:ea typeface="Century Gothic"/>
                <a:cs typeface="Century Gothic"/>
                <a:sym typeface="Century Gothic"/>
              </a:defRPr>
            </a:lvl2pPr>
            <a:lvl3pPr indent="0" lvl="2" marL="0" algn="r">
              <a:spcBef>
                <a:spcPts val="0"/>
              </a:spcBef>
              <a:buNone/>
              <a:defRPr b="1" sz="1100">
                <a:solidFill>
                  <a:srgbClr val="848484"/>
                </a:solidFill>
                <a:latin typeface="Century Gothic"/>
                <a:ea typeface="Century Gothic"/>
                <a:cs typeface="Century Gothic"/>
                <a:sym typeface="Century Gothic"/>
              </a:defRPr>
            </a:lvl3pPr>
            <a:lvl4pPr indent="0" lvl="3" marL="0" algn="r">
              <a:spcBef>
                <a:spcPts val="0"/>
              </a:spcBef>
              <a:buNone/>
              <a:defRPr b="1" sz="1100">
                <a:solidFill>
                  <a:srgbClr val="848484"/>
                </a:solidFill>
                <a:latin typeface="Century Gothic"/>
                <a:ea typeface="Century Gothic"/>
                <a:cs typeface="Century Gothic"/>
                <a:sym typeface="Century Gothic"/>
              </a:defRPr>
            </a:lvl4pPr>
            <a:lvl5pPr indent="0" lvl="4" marL="0" algn="r">
              <a:spcBef>
                <a:spcPts val="0"/>
              </a:spcBef>
              <a:buNone/>
              <a:defRPr b="1" sz="1100">
                <a:solidFill>
                  <a:srgbClr val="848484"/>
                </a:solidFill>
                <a:latin typeface="Century Gothic"/>
                <a:ea typeface="Century Gothic"/>
                <a:cs typeface="Century Gothic"/>
                <a:sym typeface="Century Gothic"/>
              </a:defRPr>
            </a:lvl5pPr>
            <a:lvl6pPr indent="0" lvl="5" marL="0" algn="r">
              <a:spcBef>
                <a:spcPts val="0"/>
              </a:spcBef>
              <a:buNone/>
              <a:defRPr b="1" sz="1100">
                <a:solidFill>
                  <a:srgbClr val="848484"/>
                </a:solidFill>
                <a:latin typeface="Century Gothic"/>
                <a:ea typeface="Century Gothic"/>
                <a:cs typeface="Century Gothic"/>
                <a:sym typeface="Century Gothic"/>
              </a:defRPr>
            </a:lvl6pPr>
            <a:lvl7pPr indent="0" lvl="6" marL="0" algn="r">
              <a:spcBef>
                <a:spcPts val="0"/>
              </a:spcBef>
              <a:buNone/>
              <a:defRPr b="1" sz="1100">
                <a:solidFill>
                  <a:srgbClr val="848484"/>
                </a:solidFill>
                <a:latin typeface="Century Gothic"/>
                <a:ea typeface="Century Gothic"/>
                <a:cs typeface="Century Gothic"/>
                <a:sym typeface="Century Gothic"/>
              </a:defRPr>
            </a:lvl7pPr>
            <a:lvl8pPr indent="0" lvl="7" marL="0" algn="r">
              <a:spcBef>
                <a:spcPts val="0"/>
              </a:spcBef>
              <a:buNone/>
              <a:defRPr b="1" sz="1100">
                <a:solidFill>
                  <a:srgbClr val="848484"/>
                </a:solidFill>
                <a:latin typeface="Century Gothic"/>
                <a:ea typeface="Century Gothic"/>
                <a:cs typeface="Century Gothic"/>
                <a:sym typeface="Century Gothic"/>
              </a:defRPr>
            </a:lvl8pPr>
            <a:lvl9pPr indent="0" lvl="8" marL="0" algn="r">
              <a:spcBef>
                <a:spcPts val="0"/>
              </a:spcBef>
              <a:buNone/>
              <a:defRPr b="1" sz="1100">
                <a:solidFill>
                  <a:srgbClr val="848484"/>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5"/>
          <p:cNvSpPr/>
          <p:nvPr/>
        </p:nvSpPr>
        <p:spPr>
          <a:xfrm>
            <a:off x="268940" y="268288"/>
            <a:ext cx="1828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 name="Google Shape;43;p5"/>
          <p:cNvSpPr txBox="1"/>
          <p:nvPr>
            <p:ph idx="2" type="body"/>
          </p:nvPr>
        </p:nvSpPr>
        <p:spPr>
          <a:xfrm>
            <a:off x="452438" y="268288"/>
            <a:ext cx="2735262" cy="38862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Picture">
  <p:cSld name="Title, Content, and Picture">
    <p:spTree>
      <p:nvGrpSpPr>
        <p:cNvPr id="44" name="Shape 44"/>
        <p:cNvGrpSpPr/>
        <p:nvPr/>
      </p:nvGrpSpPr>
      <p:grpSpPr>
        <a:xfrm>
          <a:off x="0" y="0"/>
          <a:ext cx="0" cy="0"/>
          <a:chOff x="0" y="0"/>
          <a:chExt cx="0" cy="0"/>
        </a:xfrm>
      </p:grpSpPr>
      <p:sp>
        <p:nvSpPr>
          <p:cNvPr id="45" name="Google Shape;45;p6"/>
          <p:cNvSpPr/>
          <p:nvPr/>
        </p:nvSpPr>
        <p:spPr>
          <a:xfrm>
            <a:off x="269875"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 name="Google Shape;46;p6"/>
          <p:cNvSpPr txBox="1"/>
          <p:nvPr>
            <p:ph type="title"/>
          </p:nvPr>
        </p:nvSpPr>
        <p:spPr>
          <a:xfrm>
            <a:off x="2178423"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2178423" y="2209800"/>
            <a:ext cx="6508377" cy="3916363"/>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6"/>
          <p:cNvSpPr txBox="1"/>
          <p:nvPr>
            <p:ph idx="10" type="dt"/>
          </p:nvPr>
        </p:nvSpPr>
        <p:spPr>
          <a:xfrm>
            <a:off x="7212106"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2178423" y="6356350"/>
            <a:ext cx="492685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p:nvPr>
            <p:ph idx="2" type="pic"/>
          </p:nvPr>
        </p:nvSpPr>
        <p:spPr>
          <a:xfrm>
            <a:off x="269875" y="1976718"/>
            <a:ext cx="1645920" cy="4625788"/>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lvl="5"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lvl="6"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lvl="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lvl="8"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pic>
        <p:nvPicPr>
          <p:cNvPr descr="Cross Logo (1).png" id="51" name="Google Shape;51;p6"/>
          <p:cNvPicPr preferRelativeResize="0"/>
          <p:nvPr/>
        </p:nvPicPr>
        <p:blipFill rotWithShape="1">
          <a:blip r:embed="rId2">
            <a:alphaModFix/>
          </a:blip>
          <a:srcRect b="0" l="0" r="0" t="0"/>
          <a:stretch/>
        </p:blipFill>
        <p:spPr>
          <a:xfrm>
            <a:off x="430388" y="416277"/>
            <a:ext cx="1361723" cy="13617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7"/>
          <p:cNvSpPr/>
          <p:nvPr/>
        </p:nvSpPr>
        <p:spPr>
          <a:xfrm>
            <a:off x="7758952" y="268288"/>
            <a:ext cx="1099073" cy="635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4" name="Google Shape;54;p7"/>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4600"/>
              <a:buFont typeface="Century Gothic"/>
              <a:buNone/>
              <a:defRPr b="0" sz="4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lvl1pPr indent="-228600" lvl="0" marL="457200" algn="r">
              <a:spcBef>
                <a:spcPts val="0"/>
              </a:spcBef>
              <a:spcAft>
                <a:spcPts val="0"/>
              </a:spcAft>
              <a:buSzPts val="1600"/>
              <a:buNone/>
              <a:defRPr sz="1600">
                <a:solidFill>
                  <a:schemeClr val="dk2"/>
                </a:solidFill>
              </a:defRPr>
            </a:lvl1pPr>
            <a:lvl2pPr indent="-228600" lvl="1" marL="914400" algn="l">
              <a:spcBef>
                <a:spcPts val="600"/>
              </a:spcBef>
              <a:spcAft>
                <a:spcPts val="0"/>
              </a:spcAft>
              <a:buSzPts val="1800"/>
              <a:buNone/>
              <a:defRPr sz="1800">
                <a:solidFill>
                  <a:srgbClr val="888888"/>
                </a:solidFill>
              </a:defRPr>
            </a:lvl2pPr>
            <a:lvl3pPr indent="-228600" lvl="2" marL="1371600" algn="l">
              <a:spcBef>
                <a:spcPts val="600"/>
              </a:spcBef>
              <a:spcAft>
                <a:spcPts val="0"/>
              </a:spcAft>
              <a:buSzPts val="1600"/>
              <a:buNone/>
              <a:defRPr sz="1600">
                <a:solidFill>
                  <a:srgbClr val="888888"/>
                </a:solidFill>
              </a:defRPr>
            </a:lvl3pPr>
            <a:lvl4pPr indent="-228600" lvl="3" marL="1828800" algn="l">
              <a:spcBef>
                <a:spcPts val="600"/>
              </a:spcBef>
              <a:spcAft>
                <a:spcPts val="0"/>
              </a:spcAft>
              <a:buSzPts val="1400"/>
              <a:buNone/>
              <a:defRPr sz="1400">
                <a:solidFill>
                  <a:srgbClr val="888888"/>
                </a:solidFill>
              </a:defRPr>
            </a:lvl4pPr>
            <a:lvl5pPr indent="-228600" lvl="4" marL="2286000" algn="l">
              <a:spcBef>
                <a:spcPts val="60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56" name="Google Shape;56;p7"/>
          <p:cNvSpPr txBox="1"/>
          <p:nvPr>
            <p:ph idx="10" type="dt"/>
          </p:nvPr>
        </p:nvSpPr>
        <p:spPr>
          <a:xfrm>
            <a:off x="5562600" y="6356350"/>
            <a:ext cx="162261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174812" y="6356350"/>
            <a:ext cx="53115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Picture">
  <p:cSld name="Section with Picture">
    <p:spTree>
      <p:nvGrpSpPr>
        <p:cNvPr id="59" name="Shape 59"/>
        <p:cNvGrpSpPr/>
        <p:nvPr/>
      </p:nvGrpSpPr>
      <p:grpSpPr>
        <a:xfrm>
          <a:off x="0" y="0"/>
          <a:ext cx="0" cy="0"/>
          <a:chOff x="0" y="0"/>
          <a:chExt cx="0" cy="0"/>
        </a:xfrm>
      </p:grpSpPr>
      <p:sp>
        <p:nvSpPr>
          <p:cNvPr id="60" name="Google Shape;60;p8"/>
          <p:cNvSpPr/>
          <p:nvPr/>
        </p:nvSpPr>
        <p:spPr>
          <a:xfrm>
            <a:off x="269875" y="4773706"/>
            <a:ext cx="2971800" cy="1844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 name="Google Shape;61;p8"/>
          <p:cNvSpPr txBox="1"/>
          <p:nvPr>
            <p:ph type="title"/>
          </p:nvPr>
        </p:nvSpPr>
        <p:spPr>
          <a:xfrm>
            <a:off x="3720354" y="3429001"/>
            <a:ext cx="4966446" cy="139849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4600"/>
              <a:buFont typeface="Century Gothic"/>
              <a:buNone/>
              <a:defRPr b="0" sz="4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8"/>
          <p:cNvSpPr txBox="1"/>
          <p:nvPr>
            <p:ph idx="1" type="body"/>
          </p:nvPr>
        </p:nvSpPr>
        <p:spPr>
          <a:xfrm>
            <a:off x="3720354" y="4824414"/>
            <a:ext cx="4966446" cy="1320800"/>
          </a:xfrm>
          <a:prstGeom prst="rect">
            <a:avLst/>
          </a:prstGeom>
          <a:noFill/>
          <a:ln>
            <a:noFill/>
          </a:ln>
        </p:spPr>
        <p:txBody>
          <a:bodyPr anchorCtr="0" anchor="t" bIns="45700" lIns="91425" spcFirstLastPara="1" rIns="91425" wrap="square" tIns="45700">
            <a:noAutofit/>
          </a:bodyPr>
          <a:lstStyle>
            <a:lvl1pPr indent="-228600" lvl="0" marL="457200" algn="r">
              <a:spcBef>
                <a:spcPts val="0"/>
              </a:spcBef>
              <a:spcAft>
                <a:spcPts val="0"/>
              </a:spcAft>
              <a:buSzPts val="1600"/>
              <a:buNone/>
              <a:defRPr sz="1600">
                <a:solidFill>
                  <a:schemeClr val="dk2"/>
                </a:solidFill>
              </a:defRPr>
            </a:lvl1pPr>
            <a:lvl2pPr indent="-228600" lvl="1" marL="914400" algn="l">
              <a:spcBef>
                <a:spcPts val="600"/>
              </a:spcBef>
              <a:spcAft>
                <a:spcPts val="0"/>
              </a:spcAft>
              <a:buSzPts val="1800"/>
              <a:buNone/>
              <a:defRPr sz="1800">
                <a:solidFill>
                  <a:srgbClr val="888888"/>
                </a:solidFill>
              </a:defRPr>
            </a:lvl2pPr>
            <a:lvl3pPr indent="-228600" lvl="2" marL="1371600" algn="l">
              <a:spcBef>
                <a:spcPts val="600"/>
              </a:spcBef>
              <a:spcAft>
                <a:spcPts val="0"/>
              </a:spcAft>
              <a:buSzPts val="1600"/>
              <a:buNone/>
              <a:defRPr sz="1600">
                <a:solidFill>
                  <a:srgbClr val="888888"/>
                </a:solidFill>
              </a:defRPr>
            </a:lvl3pPr>
            <a:lvl4pPr indent="-228600" lvl="3" marL="1828800" algn="l">
              <a:spcBef>
                <a:spcPts val="600"/>
              </a:spcBef>
              <a:spcAft>
                <a:spcPts val="0"/>
              </a:spcAft>
              <a:buSzPts val="1400"/>
              <a:buNone/>
              <a:defRPr sz="1400">
                <a:solidFill>
                  <a:srgbClr val="888888"/>
                </a:solidFill>
              </a:defRPr>
            </a:lvl4pPr>
            <a:lvl5pPr indent="-228600" lvl="4" marL="2286000" algn="l">
              <a:spcBef>
                <a:spcPts val="60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63" name="Google Shape;63;p8"/>
          <p:cNvSpPr txBox="1"/>
          <p:nvPr>
            <p:ph idx="12" type="sldNum"/>
          </p:nvPr>
        </p:nvSpPr>
        <p:spPr>
          <a:xfrm>
            <a:off x="351212" y="6104965"/>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8"/>
          <p:cNvSpPr/>
          <p:nvPr>
            <p:ph idx="2" type="pic"/>
          </p:nvPr>
        </p:nvSpPr>
        <p:spPr>
          <a:xfrm>
            <a:off x="269874" y="268288"/>
            <a:ext cx="2971800" cy="4438650"/>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lvl="5"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lvl="6"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lvl="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lvl="8"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9"/>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 name="Google Shape;67;p9"/>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457200" y="2214563"/>
            <a:ext cx="3566160" cy="39116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69" name="Google Shape;69;p9"/>
          <p:cNvSpPr txBox="1"/>
          <p:nvPr>
            <p:ph idx="2" type="body"/>
          </p:nvPr>
        </p:nvSpPr>
        <p:spPr>
          <a:xfrm>
            <a:off x="4282440" y="2214563"/>
            <a:ext cx="3566160" cy="39116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70" name="Google Shape;70;p9"/>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10"/>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 name="Google Shape;75;p10"/>
          <p:cNvSpPr txBox="1"/>
          <p:nvPr>
            <p:ph type="title"/>
          </p:nvPr>
        </p:nvSpPr>
        <p:spPr>
          <a:xfrm>
            <a:off x="457199" y="914400"/>
            <a:ext cx="7388352"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36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0"/>
          <p:cNvSpPr txBox="1"/>
          <p:nvPr>
            <p:ph idx="1" type="body"/>
          </p:nvPr>
        </p:nvSpPr>
        <p:spPr>
          <a:xfrm>
            <a:off x="457200" y="2054132"/>
            <a:ext cx="356616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0"/>
              </a:spcBef>
              <a:spcAft>
                <a:spcPts val="0"/>
              </a:spcAft>
              <a:buSzPts val="2000"/>
              <a:buNone/>
              <a:defRPr b="1" sz="2000">
                <a:solidFill>
                  <a:schemeClr val="accent1"/>
                </a:solidFill>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77" name="Google Shape;77;p10"/>
          <p:cNvSpPr txBox="1"/>
          <p:nvPr>
            <p:ph idx="2" type="body"/>
          </p:nvPr>
        </p:nvSpPr>
        <p:spPr>
          <a:xfrm>
            <a:off x="457200" y="2689411"/>
            <a:ext cx="3566160" cy="3436751"/>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78" name="Google Shape;78;p10"/>
          <p:cNvSpPr txBox="1"/>
          <p:nvPr>
            <p:ph idx="3" type="body"/>
          </p:nvPr>
        </p:nvSpPr>
        <p:spPr>
          <a:xfrm>
            <a:off x="4279391" y="2054132"/>
            <a:ext cx="356616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0"/>
              </a:spcBef>
              <a:spcAft>
                <a:spcPts val="0"/>
              </a:spcAft>
              <a:buSzPts val="2000"/>
              <a:buNone/>
              <a:defRPr b="1" sz="2000">
                <a:solidFill>
                  <a:schemeClr val="accent1"/>
                </a:solidFill>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79" name="Google Shape;79;p10"/>
          <p:cNvSpPr txBox="1"/>
          <p:nvPr>
            <p:ph idx="4" type="body"/>
          </p:nvPr>
        </p:nvSpPr>
        <p:spPr>
          <a:xfrm>
            <a:off x="4279391" y="2689411"/>
            <a:ext cx="3566160" cy="3436751"/>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80" name="Google Shape;80;p10"/>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3600"/>
              <a:buFont typeface="Century Gothic"/>
              <a:buNone/>
              <a:defRPr b="0" i="0" sz="3600" u="none" cap="none" strike="noStrik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199" y="2209800"/>
            <a:ext cx="6508377" cy="3916363"/>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Century Gothic"/>
                <a:ea typeface="Century Gothic"/>
                <a:cs typeface="Century Gothic"/>
                <a:sym typeface="Century Gothic"/>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100" u="none" cap="none" strike="noStrike">
                <a:solidFill>
                  <a:srgbClr val="848484"/>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100" u="none" cap="none" strike="noStrike">
                <a:solidFill>
                  <a:srgbClr val="848484"/>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1" i="0" sz="220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1" i="0" sz="220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1" i="0" sz="220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1" i="0" sz="220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1" i="0" sz="220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1" i="0" sz="220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1" i="0" sz="220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1" i="0" sz="22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7.jpg"/><Relationship Id="rId4" Type="http://schemas.openxmlformats.org/officeDocument/2006/relationships/image" Target="../media/image23.jpg"/><Relationship Id="rId5"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gif"/><Relationship Id="rId4" Type="http://schemas.openxmlformats.org/officeDocument/2006/relationships/image" Target="../media/image1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 Id="rId3" Type="http://schemas.openxmlformats.org/officeDocument/2006/relationships/image" Target="../media/image2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ctrTitle"/>
          </p:nvPr>
        </p:nvSpPr>
        <p:spPr>
          <a:xfrm>
            <a:off x="3200400" y="4208925"/>
            <a:ext cx="5680200" cy="1048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4140"/>
              <a:buFont typeface="Century Gothic"/>
              <a:buNone/>
            </a:pPr>
            <a:r>
              <a:rPr lang="en-US" sz="3540"/>
              <a:t>Wilbur Cross High School</a:t>
            </a:r>
            <a:endParaRPr sz="4000"/>
          </a:p>
        </p:txBody>
      </p:sp>
      <p:sp>
        <p:nvSpPr>
          <p:cNvPr id="169" name="Google Shape;169;p21"/>
          <p:cNvSpPr txBox="1"/>
          <p:nvPr>
            <p:ph idx="1" type="subTitle"/>
          </p:nvPr>
        </p:nvSpPr>
        <p:spPr>
          <a:xfrm>
            <a:off x="3310950" y="5257725"/>
            <a:ext cx="5459100" cy="62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1600"/>
              <a:buFont typeface="Noto Sans Symbols"/>
              <a:buNone/>
            </a:pPr>
            <a:r>
              <a:rPr b="1" lang="en-US" sz="2000"/>
              <a:t>Orientation 2023-2024</a:t>
            </a:r>
            <a:endParaRPr b="1" sz="2000"/>
          </a:p>
        </p:txBody>
      </p:sp>
      <p:pic>
        <p:nvPicPr>
          <p:cNvPr id="170" name="Google Shape;170;p21"/>
          <p:cNvPicPr preferRelativeResize="0"/>
          <p:nvPr/>
        </p:nvPicPr>
        <p:blipFill>
          <a:blip r:embed="rId3">
            <a:alphaModFix/>
          </a:blip>
          <a:stretch>
            <a:fillRect/>
          </a:stretch>
        </p:blipFill>
        <p:spPr>
          <a:xfrm>
            <a:off x="4009200" y="582975"/>
            <a:ext cx="4176975" cy="325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600"/>
              <a:buFont typeface="Century Gothic"/>
              <a:buNone/>
            </a:pPr>
            <a:r>
              <a:rPr lang="en-US"/>
              <a:t>Today you will learn about...</a:t>
            </a:r>
            <a:endParaRPr/>
          </a:p>
        </p:txBody>
      </p:sp>
      <p:sp>
        <p:nvSpPr>
          <p:cNvPr id="242" name="Google Shape;242;p30"/>
          <p:cNvSpPr txBox="1"/>
          <p:nvPr>
            <p:ph idx="1" type="body"/>
          </p:nvPr>
        </p:nvSpPr>
        <p:spPr>
          <a:xfrm>
            <a:off x="457199" y="2209800"/>
            <a:ext cx="8415868" cy="4389819"/>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1800"/>
              </a:spcBef>
              <a:spcAft>
                <a:spcPts val="0"/>
              </a:spcAft>
              <a:buClr>
                <a:srgbClr val="AD0101"/>
              </a:buClr>
              <a:buSzPts val="1850"/>
              <a:buChar char="◼"/>
            </a:pPr>
            <a:r>
              <a:rPr lang="en-US">
                <a:solidFill>
                  <a:srgbClr val="434343"/>
                </a:solidFill>
              </a:rPr>
              <a:t>Academic Expectations</a:t>
            </a:r>
            <a:endParaRPr>
              <a:solidFill>
                <a:srgbClr val="434343"/>
              </a:solidFill>
            </a:endParaRPr>
          </a:p>
          <a:p>
            <a:pPr indent="-228600" lvl="0" marL="228600" rtl="0" algn="l">
              <a:lnSpc>
                <a:spcPct val="80000"/>
              </a:lnSpc>
              <a:spcBef>
                <a:spcPts val="1800"/>
              </a:spcBef>
              <a:spcAft>
                <a:spcPts val="0"/>
              </a:spcAft>
              <a:buClr>
                <a:srgbClr val="AD0101"/>
              </a:buClr>
              <a:buSzPts val="1850"/>
              <a:buChar char="◼"/>
            </a:pPr>
            <a:r>
              <a:rPr lang="en-US">
                <a:solidFill>
                  <a:srgbClr val="434343"/>
                </a:solidFill>
              </a:rPr>
              <a:t>Requirements to reach the next grade level and and graduate on time:</a:t>
            </a:r>
            <a:endParaRPr>
              <a:solidFill>
                <a:srgbClr val="434343"/>
              </a:solidFill>
            </a:endParaRPr>
          </a:p>
          <a:p>
            <a:pPr indent="-228600" lvl="2" marL="685800" rtl="0" algn="l">
              <a:lnSpc>
                <a:spcPct val="80000"/>
              </a:lnSpc>
              <a:spcBef>
                <a:spcPts val="1800"/>
              </a:spcBef>
              <a:spcAft>
                <a:spcPts val="0"/>
              </a:spcAft>
              <a:buClr>
                <a:srgbClr val="434343"/>
              </a:buClr>
              <a:buSzPts val="1800"/>
              <a:buChar char="◼"/>
            </a:pPr>
            <a:r>
              <a:rPr lang="en-US">
                <a:solidFill>
                  <a:srgbClr val="434343"/>
                </a:solidFill>
              </a:rPr>
              <a:t>Classes</a:t>
            </a:r>
            <a:endParaRPr>
              <a:solidFill>
                <a:srgbClr val="434343"/>
              </a:solidFill>
            </a:endParaRPr>
          </a:p>
          <a:p>
            <a:pPr indent="-228600" lvl="2" marL="685800" rtl="0" algn="l">
              <a:lnSpc>
                <a:spcPct val="80000"/>
              </a:lnSpc>
              <a:spcBef>
                <a:spcPts val="1800"/>
              </a:spcBef>
              <a:spcAft>
                <a:spcPts val="0"/>
              </a:spcAft>
              <a:buClr>
                <a:srgbClr val="434343"/>
              </a:buClr>
              <a:buSzPts val="1800"/>
              <a:buChar char="◼"/>
            </a:pPr>
            <a:r>
              <a:rPr lang="en-US">
                <a:solidFill>
                  <a:srgbClr val="434343"/>
                </a:solidFill>
              </a:rPr>
              <a:t>Credits</a:t>
            </a:r>
            <a:endParaRPr>
              <a:solidFill>
                <a:srgbClr val="434343"/>
              </a:solidFill>
            </a:endParaRPr>
          </a:p>
          <a:p>
            <a:pPr indent="-228600" lvl="2" marL="685800" rtl="0" algn="l">
              <a:lnSpc>
                <a:spcPct val="80000"/>
              </a:lnSpc>
              <a:spcBef>
                <a:spcPts val="1800"/>
              </a:spcBef>
              <a:spcAft>
                <a:spcPts val="0"/>
              </a:spcAft>
              <a:buClr>
                <a:srgbClr val="434343"/>
              </a:buClr>
              <a:buSzPts val="1800"/>
              <a:buChar char="◼"/>
            </a:pPr>
            <a:r>
              <a:rPr lang="en-US">
                <a:solidFill>
                  <a:srgbClr val="434343"/>
                </a:solidFill>
              </a:rPr>
              <a:t>Attendance</a:t>
            </a:r>
            <a:endParaRPr>
              <a:solidFill>
                <a:srgbClr val="434343"/>
              </a:solidFill>
            </a:endParaRPr>
          </a:p>
          <a:p>
            <a:pPr indent="-228600" lvl="0" marL="228600" rtl="0" algn="l">
              <a:lnSpc>
                <a:spcPct val="80000"/>
              </a:lnSpc>
              <a:spcBef>
                <a:spcPts val="1800"/>
              </a:spcBef>
              <a:spcAft>
                <a:spcPts val="0"/>
              </a:spcAft>
              <a:buClr>
                <a:srgbClr val="AD0101"/>
              </a:buClr>
              <a:buSzPts val="1800"/>
              <a:buChar char="◼"/>
            </a:pPr>
            <a:r>
              <a:rPr lang="en-US">
                <a:solidFill>
                  <a:srgbClr val="434343"/>
                </a:solidFill>
              </a:rPr>
              <a:t>What your transcript represents</a:t>
            </a:r>
            <a:endParaRPr>
              <a:solidFill>
                <a:srgbClr val="434343"/>
              </a:solidFill>
            </a:endParaRPr>
          </a:p>
          <a:p>
            <a:pPr indent="-228600" lvl="0" marL="228600" rtl="0" algn="l">
              <a:lnSpc>
                <a:spcPct val="80000"/>
              </a:lnSpc>
              <a:spcBef>
                <a:spcPts val="1800"/>
              </a:spcBef>
              <a:spcAft>
                <a:spcPts val="0"/>
              </a:spcAft>
              <a:buClr>
                <a:srgbClr val="AD0101"/>
              </a:buClr>
              <a:buSzPts val="1800"/>
              <a:buChar char="◼"/>
            </a:pPr>
            <a:r>
              <a:rPr lang="en-US">
                <a:solidFill>
                  <a:srgbClr val="434343"/>
                </a:solidFill>
              </a:rPr>
              <a:t>How behavior impacts success</a:t>
            </a:r>
            <a:endParaRPr>
              <a:solidFill>
                <a:srgbClr val="434343"/>
              </a:solidFill>
            </a:endParaRPr>
          </a:p>
          <a:p>
            <a:pPr indent="-228600" lvl="0" marL="228600" rtl="0" algn="l">
              <a:lnSpc>
                <a:spcPct val="80000"/>
              </a:lnSpc>
              <a:spcBef>
                <a:spcPts val="1800"/>
              </a:spcBef>
              <a:spcAft>
                <a:spcPts val="0"/>
              </a:spcAft>
              <a:buClr>
                <a:srgbClr val="AD0101"/>
              </a:buClr>
              <a:buSzPts val="1800"/>
              <a:buChar char="◼"/>
            </a:pPr>
            <a:r>
              <a:rPr lang="en-US">
                <a:solidFill>
                  <a:srgbClr val="434343"/>
                </a:solidFill>
              </a:rPr>
              <a:t>How attendance impacts success</a:t>
            </a:r>
            <a:endParaRPr>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Parent Teacher Student Organization (PTSO)</a:t>
            </a:r>
            <a:endParaRPr/>
          </a:p>
        </p:txBody>
      </p:sp>
      <p:pic>
        <p:nvPicPr>
          <p:cNvPr id="249" name="Google Shape;249;p31"/>
          <p:cNvPicPr preferRelativeResize="0"/>
          <p:nvPr/>
        </p:nvPicPr>
        <p:blipFill>
          <a:blip r:embed="rId3">
            <a:alphaModFix/>
          </a:blip>
          <a:stretch>
            <a:fillRect/>
          </a:stretch>
        </p:blipFill>
        <p:spPr>
          <a:xfrm>
            <a:off x="152400" y="2720900"/>
            <a:ext cx="8839199" cy="28936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Academic Expectations</a:t>
            </a:r>
            <a:endParaRPr/>
          </a:p>
          <a:p>
            <a:pPr indent="0" lvl="0" marL="0" rtl="0" algn="l">
              <a:spcBef>
                <a:spcPts val="0"/>
              </a:spcBef>
              <a:spcAft>
                <a:spcPts val="0"/>
              </a:spcAft>
              <a:buNone/>
            </a:pPr>
            <a:r>
              <a:t/>
            </a:r>
            <a:endParaRPr i="1" sz="2300"/>
          </a:p>
        </p:txBody>
      </p:sp>
      <p:sp>
        <p:nvSpPr>
          <p:cNvPr id="256" name="Google Shape;256;p32"/>
          <p:cNvSpPr txBox="1"/>
          <p:nvPr>
            <p:ph idx="1" type="body"/>
          </p:nvPr>
        </p:nvSpPr>
        <p:spPr>
          <a:xfrm>
            <a:off x="457200" y="1977600"/>
            <a:ext cx="8370300" cy="3916500"/>
          </a:xfrm>
          <a:prstGeom prst="rect">
            <a:avLst/>
          </a:prstGeom>
        </p:spPr>
        <p:txBody>
          <a:bodyPr anchorCtr="0" anchor="t" bIns="45700" lIns="91425" spcFirstLastPara="1" rIns="91425" wrap="square" tIns="45700">
            <a:noAutofit/>
          </a:bodyPr>
          <a:lstStyle/>
          <a:p>
            <a:pPr indent="-342900" lvl="0" marL="457200" rtl="0" algn="l">
              <a:spcBef>
                <a:spcPts val="1800"/>
              </a:spcBef>
              <a:spcAft>
                <a:spcPts val="0"/>
              </a:spcAft>
              <a:buSzPts val="1800"/>
              <a:buChar char="◼"/>
            </a:pPr>
            <a:r>
              <a:rPr lang="en-US"/>
              <a:t>Be </a:t>
            </a:r>
            <a:r>
              <a:rPr b="1" lang="en-US"/>
              <a:t>present</a:t>
            </a:r>
            <a:r>
              <a:rPr lang="en-US"/>
              <a:t> and </a:t>
            </a:r>
            <a:r>
              <a:rPr b="1" lang="en-US"/>
              <a:t>on time</a:t>
            </a:r>
            <a:r>
              <a:rPr lang="en-US"/>
              <a:t>, be it your classes in the school building or the online classroom</a:t>
            </a:r>
            <a:endParaRPr/>
          </a:p>
          <a:p>
            <a:pPr indent="-342900" lvl="0" marL="457200" rtl="0" algn="l">
              <a:spcBef>
                <a:spcPts val="0"/>
              </a:spcBef>
              <a:spcAft>
                <a:spcPts val="0"/>
              </a:spcAft>
              <a:buSzPts val="1800"/>
              <a:buChar char="◼"/>
            </a:pPr>
            <a:r>
              <a:rPr lang="en-US"/>
              <a:t>Be </a:t>
            </a:r>
            <a:r>
              <a:rPr b="1" lang="en-US"/>
              <a:t>prepared</a:t>
            </a:r>
            <a:r>
              <a:rPr lang="en-US"/>
              <a:t> with your materials, homework and have an open mind</a:t>
            </a:r>
            <a:endParaRPr/>
          </a:p>
          <a:p>
            <a:pPr indent="-342900" lvl="0" marL="457200" rtl="0" algn="l">
              <a:spcBef>
                <a:spcPts val="0"/>
              </a:spcBef>
              <a:spcAft>
                <a:spcPts val="0"/>
              </a:spcAft>
              <a:buSzPts val="1800"/>
              <a:buChar char="◼"/>
            </a:pPr>
            <a:r>
              <a:rPr b="1" lang="en-US"/>
              <a:t>“Learn”</a:t>
            </a:r>
            <a:r>
              <a:rPr i="1" lang="en-US"/>
              <a:t> </a:t>
            </a:r>
            <a:r>
              <a:rPr lang="en-US"/>
              <a:t>is an action verb - Be active! Participate! Engage!</a:t>
            </a:r>
            <a:endParaRPr/>
          </a:p>
          <a:p>
            <a:pPr indent="-342900" lvl="0" marL="457200" rtl="0" algn="l">
              <a:spcBef>
                <a:spcPts val="0"/>
              </a:spcBef>
              <a:spcAft>
                <a:spcPts val="0"/>
              </a:spcAft>
              <a:buSzPts val="1800"/>
              <a:buChar char="◼"/>
            </a:pPr>
            <a:r>
              <a:rPr b="1" lang="en-US"/>
              <a:t>Communicate</a:t>
            </a:r>
            <a:r>
              <a:rPr lang="en-US"/>
              <a:t>. Actively engage with your teachers and peers, be responsive through email and Google Classroom</a:t>
            </a:r>
            <a:endParaRPr/>
          </a:p>
          <a:p>
            <a:pPr indent="-342900" lvl="0" marL="457200" rtl="0" algn="l">
              <a:spcBef>
                <a:spcPts val="0"/>
              </a:spcBef>
              <a:spcAft>
                <a:spcPts val="0"/>
              </a:spcAft>
              <a:buSzPts val="1800"/>
              <a:buChar char="◼"/>
            </a:pPr>
            <a:r>
              <a:rPr b="1" lang="en-US"/>
              <a:t>Be respectful</a:t>
            </a:r>
            <a:r>
              <a:rPr lang="en-US"/>
              <a:t> of self and others</a:t>
            </a:r>
            <a:endParaRPr/>
          </a:p>
          <a:p>
            <a:pPr indent="-342900" lvl="0" marL="457200" rtl="0" algn="l">
              <a:spcBef>
                <a:spcPts val="0"/>
              </a:spcBef>
              <a:spcAft>
                <a:spcPts val="0"/>
              </a:spcAft>
              <a:buSzPts val="1800"/>
              <a:buChar char="◼"/>
            </a:pPr>
            <a:r>
              <a:rPr lang="en-US"/>
              <a:t>Strive to BEAT your best</a:t>
            </a:r>
            <a:endParaRPr/>
          </a:p>
          <a:p>
            <a:pPr indent="-342900" lvl="0" marL="457200" rtl="0" algn="l">
              <a:spcBef>
                <a:spcPts val="0"/>
              </a:spcBef>
              <a:spcAft>
                <a:spcPts val="0"/>
              </a:spcAft>
              <a:buSzPts val="1800"/>
              <a:buChar char="◼"/>
            </a:pPr>
            <a:r>
              <a:rPr lang="en-US"/>
              <a:t>Maintain </a:t>
            </a:r>
            <a:r>
              <a:rPr b="1" lang="en-US"/>
              <a:t>academic integrity</a:t>
            </a:r>
            <a:endParaRPr b="1"/>
          </a:p>
          <a:p>
            <a:pPr indent="-342900" lvl="0" marL="457200" rtl="0" algn="l">
              <a:spcBef>
                <a:spcPts val="0"/>
              </a:spcBef>
              <a:spcAft>
                <a:spcPts val="0"/>
              </a:spcAft>
              <a:buSzPts val="1800"/>
              <a:buChar char="◼"/>
            </a:pPr>
            <a:r>
              <a:rPr lang="en-US"/>
              <a:t>Maintain AT LEAST a </a:t>
            </a:r>
            <a:r>
              <a:rPr b="1" lang="en-US"/>
              <a:t>2.0 GPA</a:t>
            </a:r>
            <a:endParaRPr b="1"/>
          </a:p>
          <a:p>
            <a:pPr indent="-342900" lvl="0" marL="457200" rtl="0" algn="l">
              <a:spcBef>
                <a:spcPts val="0"/>
              </a:spcBef>
              <a:spcAft>
                <a:spcPts val="0"/>
              </a:spcAft>
              <a:buSzPts val="1800"/>
              <a:buChar char="◼"/>
            </a:pPr>
            <a:r>
              <a:rPr b="1" lang="en-US"/>
              <a:t>Connect </a:t>
            </a:r>
            <a:r>
              <a:rPr lang="en-US"/>
              <a:t>and actively monitor your progress </a:t>
            </a:r>
            <a:r>
              <a:rPr lang="en-US"/>
              <a:t>with </a:t>
            </a:r>
            <a:r>
              <a:rPr b="1" lang="en-US"/>
              <a:t>PowerSchool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379799" y="6976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Graduation</a:t>
            </a:r>
            <a:r>
              <a:rPr lang="en-US"/>
              <a:t> Requirements</a:t>
            </a:r>
            <a:endParaRPr i="1" sz="2300"/>
          </a:p>
        </p:txBody>
      </p:sp>
      <p:sp>
        <p:nvSpPr>
          <p:cNvPr id="263" name="Google Shape;263;p33"/>
          <p:cNvSpPr txBox="1"/>
          <p:nvPr>
            <p:ph idx="1" type="body"/>
          </p:nvPr>
        </p:nvSpPr>
        <p:spPr>
          <a:xfrm>
            <a:off x="457200" y="1652475"/>
            <a:ext cx="83703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b="1" lang="en-US" sz="1800"/>
              <a:t>26 Credits</a:t>
            </a:r>
            <a:r>
              <a:rPr lang="en-US" sz="1800"/>
              <a:t> are required for a Wilbur Cross Diploma</a:t>
            </a:r>
            <a:r>
              <a:rPr lang="en-US" sz="1800"/>
              <a:t>. Below are the class requirements for graduation:</a:t>
            </a:r>
            <a:endParaRPr sz="1800"/>
          </a:p>
          <a:p>
            <a:pPr indent="-330200" lvl="0" marL="457200" rtl="0" algn="l">
              <a:spcBef>
                <a:spcPts val="1800"/>
              </a:spcBef>
              <a:spcAft>
                <a:spcPts val="0"/>
              </a:spcAft>
              <a:buSzPts val="1600"/>
              <a:buChar char="◼"/>
            </a:pPr>
            <a:r>
              <a:rPr lang="en-US" sz="1600"/>
              <a:t>Humanities: 9 credits total</a:t>
            </a:r>
            <a:endParaRPr sz="1600"/>
          </a:p>
          <a:p>
            <a:pPr indent="-330200" lvl="1" marL="914400" rtl="0" algn="l">
              <a:spcBef>
                <a:spcPts val="0"/>
              </a:spcBef>
              <a:spcAft>
                <a:spcPts val="0"/>
              </a:spcAft>
              <a:buSzPts val="1600"/>
              <a:buChar char="◼"/>
            </a:pPr>
            <a:r>
              <a:rPr lang="en-US" sz="1600"/>
              <a:t>English 1, 2, 3 &amp; 4 (4 credits)</a:t>
            </a:r>
            <a:endParaRPr sz="1600"/>
          </a:p>
          <a:p>
            <a:pPr indent="-330200" lvl="1" marL="914400" rtl="0" algn="l">
              <a:spcBef>
                <a:spcPts val="0"/>
              </a:spcBef>
              <a:spcAft>
                <a:spcPts val="0"/>
              </a:spcAft>
              <a:buSzPts val="1600"/>
              <a:buChar char="◼"/>
            </a:pPr>
            <a:r>
              <a:rPr lang="en-US" sz="1600"/>
              <a:t>World History, US History, Civics (½), Social Studies Elective (½) (3 credits)</a:t>
            </a:r>
            <a:endParaRPr sz="1600"/>
          </a:p>
          <a:p>
            <a:pPr indent="-330200" lvl="1" marL="914400" rtl="0" algn="l">
              <a:spcBef>
                <a:spcPts val="0"/>
              </a:spcBef>
              <a:spcAft>
                <a:spcPts val="0"/>
              </a:spcAft>
              <a:buSzPts val="1600"/>
              <a:buChar char="◼"/>
            </a:pPr>
            <a:r>
              <a:rPr lang="en-US" sz="1600"/>
              <a:t>Humanities courses, </a:t>
            </a:r>
            <a:r>
              <a:rPr lang="en-US" sz="1600"/>
              <a:t>including</a:t>
            </a:r>
            <a:r>
              <a:rPr lang="en-US" sz="1600"/>
              <a:t> Fine Arts (2 credits)</a:t>
            </a:r>
            <a:endParaRPr sz="1600"/>
          </a:p>
          <a:p>
            <a:pPr indent="-330200" lvl="0" marL="457200" rtl="0" algn="l">
              <a:spcBef>
                <a:spcPts val="0"/>
              </a:spcBef>
              <a:spcAft>
                <a:spcPts val="0"/>
              </a:spcAft>
              <a:buSzPts val="1600"/>
              <a:buChar char="◼"/>
            </a:pPr>
            <a:r>
              <a:rPr lang="en-US" sz="1600"/>
              <a:t>STEM: 9 credits total</a:t>
            </a:r>
            <a:endParaRPr sz="1600"/>
          </a:p>
          <a:p>
            <a:pPr indent="-330200" lvl="1" marL="914400" rtl="0" algn="l">
              <a:spcBef>
                <a:spcPts val="0"/>
              </a:spcBef>
              <a:spcAft>
                <a:spcPts val="0"/>
              </a:spcAft>
              <a:buSzPts val="1600"/>
              <a:buChar char="◼"/>
            </a:pPr>
            <a:r>
              <a:rPr lang="en-US" sz="1600"/>
              <a:t>Algebra 1, Geometry, Algebra 2, Math Elective (4 credits)</a:t>
            </a:r>
            <a:endParaRPr sz="1600"/>
          </a:p>
          <a:p>
            <a:pPr indent="-330200" lvl="1" marL="914400" rtl="0" algn="l">
              <a:spcBef>
                <a:spcPts val="0"/>
              </a:spcBef>
              <a:spcAft>
                <a:spcPts val="0"/>
              </a:spcAft>
              <a:buSzPts val="1600"/>
              <a:buChar char="◼"/>
            </a:pPr>
            <a:r>
              <a:rPr lang="en-US" sz="1600"/>
              <a:t>PhyChem, Biology, Chemistry (3 credits)</a:t>
            </a:r>
            <a:endParaRPr sz="1600"/>
          </a:p>
          <a:p>
            <a:pPr indent="-330200" lvl="1" marL="914400" rtl="0" algn="l">
              <a:spcBef>
                <a:spcPts val="0"/>
              </a:spcBef>
              <a:spcAft>
                <a:spcPts val="0"/>
              </a:spcAft>
              <a:buSzPts val="1600"/>
              <a:buChar char="◼"/>
            </a:pPr>
            <a:r>
              <a:rPr lang="en-US" sz="1600"/>
              <a:t>STEM courses (2 credits) </a:t>
            </a:r>
            <a:endParaRPr sz="1600"/>
          </a:p>
          <a:p>
            <a:pPr indent="-330200" lvl="0" marL="457200" rtl="0" algn="l">
              <a:spcBef>
                <a:spcPts val="0"/>
              </a:spcBef>
              <a:spcAft>
                <a:spcPts val="0"/>
              </a:spcAft>
              <a:buSzPts val="1600"/>
              <a:buChar char="◼"/>
            </a:pPr>
            <a:r>
              <a:rPr lang="en-US" sz="1600"/>
              <a:t>Physical Education: 1 credit</a:t>
            </a:r>
            <a:endParaRPr sz="1600"/>
          </a:p>
          <a:p>
            <a:pPr indent="-330200" lvl="0" marL="457200" rtl="0" algn="l">
              <a:spcBef>
                <a:spcPts val="0"/>
              </a:spcBef>
              <a:spcAft>
                <a:spcPts val="0"/>
              </a:spcAft>
              <a:buSzPts val="1600"/>
              <a:buChar char="◼"/>
            </a:pPr>
            <a:r>
              <a:rPr lang="en-US" sz="1600"/>
              <a:t>Health: 1 credit</a:t>
            </a:r>
            <a:endParaRPr sz="1600"/>
          </a:p>
          <a:p>
            <a:pPr indent="-330200" lvl="0" marL="457200" rtl="0" algn="l">
              <a:spcBef>
                <a:spcPts val="0"/>
              </a:spcBef>
              <a:spcAft>
                <a:spcPts val="0"/>
              </a:spcAft>
              <a:buSzPts val="1600"/>
              <a:buChar char="◼"/>
            </a:pPr>
            <a:r>
              <a:rPr lang="en-US" sz="1600"/>
              <a:t>World Language: 2 consecutive credits in 1 language</a:t>
            </a:r>
            <a:endParaRPr sz="1600"/>
          </a:p>
          <a:p>
            <a:pPr indent="-330200" lvl="0" marL="457200" rtl="0" algn="l">
              <a:spcBef>
                <a:spcPts val="0"/>
              </a:spcBef>
              <a:spcAft>
                <a:spcPts val="0"/>
              </a:spcAft>
              <a:buSzPts val="1600"/>
              <a:buChar char="◼"/>
            </a:pPr>
            <a:r>
              <a:rPr lang="en-US" sz="1600"/>
              <a:t>Capstone: 1 credit</a:t>
            </a:r>
            <a:endParaRPr sz="1600"/>
          </a:p>
          <a:p>
            <a:pPr indent="-330200" lvl="0" marL="457200" rtl="0" algn="l">
              <a:spcBef>
                <a:spcPts val="0"/>
              </a:spcBef>
              <a:spcAft>
                <a:spcPts val="0"/>
              </a:spcAft>
              <a:buSzPts val="1600"/>
              <a:buChar char="◼"/>
            </a:pPr>
            <a:r>
              <a:rPr lang="en-US" sz="1600"/>
              <a:t>Electives: 3 credits</a:t>
            </a:r>
            <a:endParaRPr sz="1600"/>
          </a:p>
          <a:p>
            <a:pPr indent="0" lvl="0" marL="0" rtl="0" algn="l">
              <a:spcBef>
                <a:spcPts val="1800"/>
              </a:spcBef>
              <a:spcAft>
                <a:spcPts val="0"/>
              </a:spcAft>
              <a:buNone/>
            </a:pPr>
            <a:r>
              <a:rPr b="1" lang="en-US" sz="1800"/>
              <a:t>For the Class of 2026 and beyond, 50 hours of community service will be required in addition to the 26 credits.</a:t>
            </a:r>
            <a:br>
              <a:rPr b="1" lang="en-US" sz="1600"/>
            </a:br>
            <a:endParaRPr b="1"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457199" y="7596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Grade Level &amp; Credit Requirements</a:t>
            </a:r>
            <a:endParaRPr i="1" sz="2300"/>
          </a:p>
        </p:txBody>
      </p:sp>
      <p:sp>
        <p:nvSpPr>
          <p:cNvPr id="270" name="Google Shape;270;p34"/>
          <p:cNvSpPr txBox="1"/>
          <p:nvPr>
            <p:ph idx="1" type="body"/>
          </p:nvPr>
        </p:nvSpPr>
        <p:spPr>
          <a:xfrm>
            <a:off x="457200" y="2209800"/>
            <a:ext cx="8370300" cy="3916500"/>
          </a:xfrm>
          <a:prstGeom prst="rect">
            <a:avLst/>
          </a:prstGeom>
        </p:spPr>
        <p:txBody>
          <a:bodyPr anchorCtr="0" anchor="t" bIns="45700" lIns="91425" spcFirstLastPara="1" rIns="91425" wrap="square" tIns="45700">
            <a:noAutofit/>
          </a:bodyPr>
          <a:lstStyle/>
          <a:p>
            <a:pPr indent="-355600" lvl="0" marL="457200" rtl="0" algn="l">
              <a:spcBef>
                <a:spcPts val="1800"/>
              </a:spcBef>
              <a:spcAft>
                <a:spcPts val="0"/>
              </a:spcAft>
              <a:buSzPts val="2000"/>
              <a:buChar char="◼"/>
            </a:pPr>
            <a:r>
              <a:rPr lang="en-US" sz="2200"/>
              <a:t>You need the following number of credits to move on from each grade level:</a:t>
            </a:r>
            <a:br>
              <a:rPr lang="en-US" sz="2200"/>
            </a:br>
            <a:endParaRPr sz="2200"/>
          </a:p>
          <a:p>
            <a:pPr indent="-355600" lvl="1" marL="914400" rtl="0" algn="l">
              <a:spcBef>
                <a:spcPts val="0"/>
              </a:spcBef>
              <a:spcAft>
                <a:spcPts val="0"/>
              </a:spcAft>
              <a:buSzPts val="2000"/>
              <a:buChar char="◼"/>
            </a:pPr>
            <a:r>
              <a:rPr lang="en-US" sz="2000"/>
              <a:t>9th to 10th → </a:t>
            </a:r>
            <a:r>
              <a:rPr b="1" lang="en-US" sz="2000"/>
              <a:t>7 </a:t>
            </a:r>
            <a:r>
              <a:rPr lang="en-US" sz="2000"/>
              <a:t>credits + 15 hours of community Service</a:t>
            </a:r>
            <a:endParaRPr sz="2000"/>
          </a:p>
          <a:p>
            <a:pPr indent="-355600" lvl="1" marL="914400" rtl="0" algn="l">
              <a:spcBef>
                <a:spcPts val="0"/>
              </a:spcBef>
              <a:spcAft>
                <a:spcPts val="0"/>
              </a:spcAft>
              <a:buSzPts val="2000"/>
              <a:buChar char="◼"/>
            </a:pPr>
            <a:r>
              <a:rPr lang="en-US" sz="2000"/>
              <a:t>10th to 11th → </a:t>
            </a:r>
            <a:r>
              <a:rPr b="1" lang="en-US" sz="2000"/>
              <a:t>14</a:t>
            </a:r>
            <a:r>
              <a:rPr lang="en-US" sz="2000"/>
              <a:t> credits + 15 hours of community Service</a:t>
            </a:r>
            <a:endParaRPr sz="2000"/>
          </a:p>
          <a:p>
            <a:pPr indent="-355600" lvl="1" marL="914400" rtl="0" algn="l">
              <a:spcBef>
                <a:spcPts val="0"/>
              </a:spcBef>
              <a:spcAft>
                <a:spcPts val="0"/>
              </a:spcAft>
              <a:buSzPts val="2000"/>
              <a:buChar char="◼"/>
            </a:pPr>
            <a:r>
              <a:rPr lang="en-US" sz="2000"/>
              <a:t>11th to 12th → </a:t>
            </a:r>
            <a:r>
              <a:rPr b="1" lang="en-US" sz="2000"/>
              <a:t>20</a:t>
            </a:r>
            <a:r>
              <a:rPr lang="en-US" sz="2000"/>
              <a:t> credits +10 hours of community</a:t>
            </a:r>
            <a:endParaRPr sz="2000"/>
          </a:p>
          <a:p>
            <a:pPr indent="-355600" lvl="1" marL="914400" rtl="0" algn="l">
              <a:spcBef>
                <a:spcPts val="0"/>
              </a:spcBef>
              <a:spcAft>
                <a:spcPts val="0"/>
              </a:spcAft>
              <a:buSzPts val="2000"/>
              <a:buChar char="◼"/>
            </a:pPr>
            <a:r>
              <a:rPr lang="en-US" sz="2000"/>
              <a:t>12th to Graduation → </a:t>
            </a:r>
            <a:r>
              <a:rPr b="1" lang="en-US" sz="2000"/>
              <a:t>26</a:t>
            </a:r>
            <a:r>
              <a:rPr lang="en-US" sz="2000"/>
              <a:t> credits + 10 hours of community</a:t>
            </a:r>
            <a:endParaRPr sz="2000"/>
          </a:p>
          <a:p>
            <a:pPr indent="0" lvl="0" marL="0" rtl="0" algn="l">
              <a:spcBef>
                <a:spcPts val="1800"/>
              </a:spcBef>
              <a:spcAft>
                <a:spcPts val="0"/>
              </a:spcAft>
              <a:buNone/>
            </a:pPr>
            <a:r>
              <a:rPr lang="en-US"/>
              <a:t>Remember: 40 hours of approved community service is required for New Haven Promise scholarships.</a:t>
            </a:r>
            <a:endParaRPr/>
          </a:p>
          <a:p>
            <a:pPr indent="0" lvl="0" marL="0" rtl="0" algn="l">
              <a:spcBef>
                <a:spcPts val="1800"/>
              </a:spcBef>
              <a:spcAft>
                <a:spcPts val="0"/>
              </a:spcAft>
              <a:buNone/>
            </a:pPr>
            <a:r>
              <a:rPr lang="en-US"/>
              <a:t>The Class of 2026 will be required to </a:t>
            </a:r>
            <a:r>
              <a:rPr lang="en-US"/>
              <a:t>complete</a:t>
            </a:r>
            <a:r>
              <a:rPr lang="en-US"/>
              <a:t> 50 hours of community service.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Freshman Year (9th Grade)</a:t>
            </a:r>
            <a:endParaRPr i="1" sz="2300"/>
          </a:p>
        </p:txBody>
      </p:sp>
      <p:sp>
        <p:nvSpPr>
          <p:cNvPr id="277" name="Google Shape;277;p35"/>
          <p:cNvSpPr txBox="1"/>
          <p:nvPr>
            <p:ph idx="1" type="body"/>
          </p:nvPr>
        </p:nvSpPr>
        <p:spPr>
          <a:xfrm>
            <a:off x="457200" y="1943350"/>
            <a:ext cx="8370300" cy="3916500"/>
          </a:xfrm>
          <a:prstGeom prst="rect">
            <a:avLst/>
          </a:prstGeom>
        </p:spPr>
        <p:txBody>
          <a:bodyPr anchorCtr="0" anchor="t" bIns="45700" lIns="91425" spcFirstLastPara="1" rIns="91425" wrap="square" tIns="45700">
            <a:noAutofit/>
          </a:bodyPr>
          <a:lstStyle/>
          <a:p>
            <a:pPr indent="-342900" lvl="0" marL="457200" rtl="0" algn="l">
              <a:spcBef>
                <a:spcPts val="1800"/>
              </a:spcBef>
              <a:spcAft>
                <a:spcPts val="0"/>
              </a:spcAft>
              <a:buSzPts val="1800"/>
              <a:buChar char="◼"/>
            </a:pPr>
            <a:r>
              <a:rPr lang="en-US"/>
              <a:t>You will have more independence &amp; responsibility for your learning</a:t>
            </a:r>
            <a:endParaRPr/>
          </a:p>
          <a:p>
            <a:pPr indent="-342900" lvl="0" marL="457200" rtl="0" algn="l">
              <a:spcBef>
                <a:spcPts val="0"/>
              </a:spcBef>
              <a:spcAft>
                <a:spcPts val="0"/>
              </a:spcAft>
              <a:buSzPts val="1800"/>
              <a:buChar char="◼"/>
            </a:pPr>
            <a:r>
              <a:rPr lang="en-US"/>
              <a:t>Time management is important everyday, every period</a:t>
            </a:r>
            <a:endParaRPr/>
          </a:p>
          <a:p>
            <a:pPr indent="-342900" lvl="0" marL="457200" rtl="0" algn="l">
              <a:spcBef>
                <a:spcPts val="0"/>
              </a:spcBef>
              <a:spcAft>
                <a:spcPts val="0"/>
              </a:spcAft>
              <a:buSzPts val="1800"/>
              <a:buChar char="◼"/>
            </a:pPr>
            <a:r>
              <a:rPr lang="en-US"/>
              <a:t>This is the year to be serious and start strong</a:t>
            </a:r>
            <a:endParaRPr/>
          </a:p>
          <a:p>
            <a:pPr indent="-342900" lvl="0" marL="457200" rtl="0" algn="l">
              <a:spcBef>
                <a:spcPts val="0"/>
              </a:spcBef>
              <a:spcAft>
                <a:spcPts val="0"/>
              </a:spcAft>
              <a:buSzPts val="1800"/>
              <a:buChar char="◼"/>
            </a:pPr>
            <a:r>
              <a:rPr lang="en-US"/>
              <a:t>You need to earn </a:t>
            </a:r>
            <a:r>
              <a:rPr b="1" lang="en-US"/>
              <a:t>7 credits </a:t>
            </a:r>
            <a:r>
              <a:rPr lang="en-US"/>
              <a:t>to move to tenth grade</a:t>
            </a:r>
            <a:endParaRPr/>
          </a:p>
          <a:p>
            <a:pPr indent="-342900" lvl="0" marL="457200" rtl="0" algn="l">
              <a:spcBef>
                <a:spcPts val="0"/>
              </a:spcBef>
              <a:spcAft>
                <a:spcPts val="0"/>
              </a:spcAft>
              <a:buSzPts val="1800"/>
              <a:buChar char="◼"/>
            </a:pPr>
            <a:r>
              <a:rPr lang="en-US"/>
              <a:t>Work on building and keeping routines at home and in school that promotes success</a:t>
            </a:r>
            <a:endParaRPr/>
          </a:p>
          <a:p>
            <a:pPr indent="-342900" lvl="0" marL="457200" rtl="0" algn="l">
              <a:spcBef>
                <a:spcPts val="0"/>
              </a:spcBef>
              <a:spcAft>
                <a:spcPts val="0"/>
              </a:spcAft>
              <a:buSzPts val="1800"/>
              <a:buChar char="◼"/>
            </a:pPr>
            <a:r>
              <a:rPr lang="en-US"/>
              <a:t>Use and review powerschool regularly.  </a:t>
            </a:r>
            <a:endParaRPr/>
          </a:p>
          <a:p>
            <a:pPr indent="-342900" lvl="0" marL="457200" rtl="0" algn="l">
              <a:spcBef>
                <a:spcPts val="0"/>
              </a:spcBef>
              <a:spcAft>
                <a:spcPts val="0"/>
              </a:spcAft>
              <a:buSzPts val="1800"/>
              <a:buChar char="◼"/>
            </a:pPr>
            <a:r>
              <a:rPr lang="en-US"/>
              <a:t>Be mindful of the information collected on your transcript (attendance, grades, exam grades, GPA) </a:t>
            </a:r>
            <a:endParaRPr/>
          </a:p>
          <a:p>
            <a:pPr indent="-342900" lvl="0" marL="457200" rtl="0" algn="l">
              <a:spcBef>
                <a:spcPts val="0"/>
              </a:spcBef>
              <a:spcAft>
                <a:spcPts val="0"/>
              </a:spcAft>
              <a:buSzPts val="1800"/>
              <a:buChar char="◼"/>
            </a:pPr>
            <a:r>
              <a:rPr lang="en-US"/>
              <a:t>Ask for help and guidance from trusted adults</a:t>
            </a:r>
            <a:endParaRPr/>
          </a:p>
          <a:p>
            <a:pPr indent="-342900" lvl="0" marL="457200" rtl="0" algn="l">
              <a:spcBef>
                <a:spcPts val="0"/>
              </a:spcBef>
              <a:spcAft>
                <a:spcPts val="0"/>
              </a:spcAft>
              <a:buSzPts val="1800"/>
              <a:buChar char="◼"/>
            </a:pPr>
            <a:r>
              <a:rPr lang="en-US"/>
              <a:t>Build positive relationships and get connected to the Cross Community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457200" y="744375"/>
            <a:ext cx="6953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Sophomore </a:t>
            </a:r>
            <a:r>
              <a:rPr lang="en-US"/>
              <a:t>Year (10th Grade)</a:t>
            </a:r>
            <a:endParaRPr i="1" sz="2300"/>
          </a:p>
        </p:txBody>
      </p:sp>
      <p:sp>
        <p:nvSpPr>
          <p:cNvPr id="284" name="Google Shape;284;p36"/>
          <p:cNvSpPr txBox="1"/>
          <p:nvPr>
            <p:ph idx="1" type="body"/>
          </p:nvPr>
        </p:nvSpPr>
        <p:spPr>
          <a:xfrm>
            <a:off x="457200" y="1887375"/>
            <a:ext cx="8370300" cy="3916500"/>
          </a:xfrm>
          <a:prstGeom prst="rect">
            <a:avLst/>
          </a:prstGeom>
        </p:spPr>
        <p:txBody>
          <a:bodyPr anchorCtr="0" anchor="t" bIns="45700" lIns="91425" spcFirstLastPara="1" rIns="91425" wrap="square" tIns="45700">
            <a:noAutofit/>
          </a:bodyPr>
          <a:lstStyle/>
          <a:p>
            <a:pPr indent="-342900" lvl="0" marL="457200" rtl="0" algn="l">
              <a:spcBef>
                <a:spcPts val="1800"/>
              </a:spcBef>
              <a:spcAft>
                <a:spcPts val="0"/>
              </a:spcAft>
              <a:buSzPts val="1800"/>
              <a:buChar char="◼"/>
            </a:pPr>
            <a:r>
              <a:rPr lang="en-US"/>
              <a:t>Continue to work hard in your classes and improve your grade point average</a:t>
            </a:r>
            <a:endParaRPr/>
          </a:p>
          <a:p>
            <a:pPr indent="-342900" lvl="0" marL="457200" rtl="0" algn="l">
              <a:spcBef>
                <a:spcPts val="0"/>
              </a:spcBef>
              <a:spcAft>
                <a:spcPts val="0"/>
              </a:spcAft>
              <a:buSzPts val="1800"/>
              <a:buChar char="◼"/>
            </a:pPr>
            <a:r>
              <a:rPr lang="en-US"/>
              <a:t>Continue to seek guidance from trusted adults and older students</a:t>
            </a:r>
            <a:endParaRPr/>
          </a:p>
          <a:p>
            <a:pPr indent="-342900" lvl="0" marL="457200" rtl="0" algn="l">
              <a:spcBef>
                <a:spcPts val="0"/>
              </a:spcBef>
              <a:spcAft>
                <a:spcPts val="0"/>
              </a:spcAft>
              <a:buSzPts val="1800"/>
              <a:buChar char="◼"/>
            </a:pPr>
            <a:r>
              <a:rPr lang="en-US"/>
              <a:t>Choices …Keep your goals in mind. Post high school planning begins now!!!!! Opportunity abounds…</a:t>
            </a:r>
            <a:endParaRPr/>
          </a:p>
          <a:p>
            <a:pPr indent="-342900" lvl="0" marL="457200" rtl="0" algn="l">
              <a:spcBef>
                <a:spcPts val="0"/>
              </a:spcBef>
              <a:spcAft>
                <a:spcPts val="0"/>
              </a:spcAft>
              <a:buSzPts val="1800"/>
              <a:buChar char="◼"/>
            </a:pPr>
            <a:r>
              <a:rPr lang="en-US"/>
              <a:t>Review powerschool regularly (attendance, courses, grades).</a:t>
            </a:r>
            <a:endParaRPr/>
          </a:p>
          <a:p>
            <a:pPr indent="-342900" lvl="0" marL="457200" rtl="0" algn="l">
              <a:spcBef>
                <a:spcPts val="0"/>
              </a:spcBef>
              <a:spcAft>
                <a:spcPts val="0"/>
              </a:spcAft>
              <a:buSzPts val="1800"/>
              <a:buChar char="◼"/>
            </a:pPr>
            <a:r>
              <a:rPr lang="en-US"/>
              <a:t>Review your transcript at the end of the year</a:t>
            </a:r>
            <a:endParaRPr/>
          </a:p>
          <a:p>
            <a:pPr indent="-342900" lvl="0" marL="457200" rtl="0" algn="l">
              <a:spcBef>
                <a:spcPts val="0"/>
              </a:spcBef>
              <a:spcAft>
                <a:spcPts val="0"/>
              </a:spcAft>
              <a:buSzPts val="1800"/>
              <a:buChar char="◼"/>
            </a:pPr>
            <a:r>
              <a:rPr lang="en-US"/>
              <a:t>You need to earn </a:t>
            </a:r>
            <a:r>
              <a:rPr b="1" lang="en-US"/>
              <a:t>14 credits </a:t>
            </a:r>
            <a:r>
              <a:rPr lang="en-US"/>
              <a:t>to move on to 11th grade</a:t>
            </a:r>
            <a:endParaRPr/>
          </a:p>
          <a:p>
            <a:pPr indent="-342900" lvl="0" marL="457200" rtl="0" algn="l">
              <a:spcBef>
                <a:spcPts val="0"/>
              </a:spcBef>
              <a:spcAft>
                <a:spcPts val="0"/>
              </a:spcAft>
              <a:buSzPts val="1800"/>
              <a:buChar char="◼"/>
            </a:pPr>
            <a:r>
              <a:rPr lang="en-US"/>
              <a:t>Plan for what you want to do after graduation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txBox="1"/>
          <p:nvPr>
            <p:ph type="title"/>
          </p:nvPr>
        </p:nvSpPr>
        <p:spPr>
          <a:xfrm>
            <a:off x="457199" y="7302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Junior</a:t>
            </a:r>
            <a:r>
              <a:rPr lang="en-US"/>
              <a:t> Year (11th Grade)</a:t>
            </a:r>
            <a:endParaRPr i="1" sz="2300"/>
          </a:p>
        </p:txBody>
      </p:sp>
      <p:sp>
        <p:nvSpPr>
          <p:cNvPr id="291" name="Google Shape;291;p37"/>
          <p:cNvSpPr txBox="1"/>
          <p:nvPr>
            <p:ph idx="1" type="body"/>
          </p:nvPr>
        </p:nvSpPr>
        <p:spPr>
          <a:xfrm>
            <a:off x="386850" y="1596950"/>
            <a:ext cx="8370300" cy="3916500"/>
          </a:xfrm>
          <a:prstGeom prst="rect">
            <a:avLst/>
          </a:prstGeom>
        </p:spPr>
        <p:txBody>
          <a:bodyPr anchorCtr="0" anchor="t" bIns="45700" lIns="91425" spcFirstLastPara="1" rIns="91425" wrap="square" tIns="45700">
            <a:noAutofit/>
          </a:bodyPr>
          <a:lstStyle/>
          <a:p>
            <a:pPr indent="-336550" lvl="0" marL="457200" rtl="0" algn="l">
              <a:spcBef>
                <a:spcPts val="1800"/>
              </a:spcBef>
              <a:spcAft>
                <a:spcPts val="0"/>
              </a:spcAft>
              <a:buSzPts val="1700"/>
              <a:buChar char="◼"/>
            </a:pPr>
            <a:r>
              <a:rPr lang="en-US" sz="1900"/>
              <a:t>Last year to raise your GPA for college.  </a:t>
            </a:r>
            <a:endParaRPr sz="1900"/>
          </a:p>
          <a:p>
            <a:pPr indent="-336550" lvl="0" marL="457200" rtl="0" algn="l">
              <a:spcBef>
                <a:spcPts val="0"/>
              </a:spcBef>
              <a:spcAft>
                <a:spcPts val="0"/>
              </a:spcAft>
              <a:buSzPts val="1700"/>
              <a:buChar char="◼"/>
            </a:pPr>
            <a:r>
              <a:rPr lang="en-US" sz="1900"/>
              <a:t>Is there at least 1 AP or ECE course in your schedule?</a:t>
            </a:r>
            <a:endParaRPr sz="1900"/>
          </a:p>
          <a:p>
            <a:pPr indent="-336550" lvl="0" marL="457200" rtl="0" algn="l">
              <a:spcBef>
                <a:spcPts val="0"/>
              </a:spcBef>
              <a:spcAft>
                <a:spcPts val="0"/>
              </a:spcAft>
              <a:buSzPts val="1700"/>
              <a:buChar char="◼"/>
            </a:pPr>
            <a:r>
              <a:rPr lang="en-US" sz="1900"/>
              <a:t>Investigate Post </a:t>
            </a:r>
            <a:r>
              <a:rPr lang="en-US" sz="1900"/>
              <a:t>Secondary</a:t>
            </a:r>
            <a:r>
              <a:rPr lang="en-US" sz="1900"/>
              <a:t> options</a:t>
            </a:r>
            <a:endParaRPr sz="1900"/>
          </a:p>
          <a:p>
            <a:pPr indent="-336550" lvl="0" marL="457200" rtl="0" algn="l">
              <a:spcBef>
                <a:spcPts val="0"/>
              </a:spcBef>
              <a:spcAft>
                <a:spcPts val="0"/>
              </a:spcAft>
              <a:buSzPts val="1700"/>
              <a:buChar char="◼"/>
            </a:pPr>
            <a:r>
              <a:rPr lang="en-US" sz="1900"/>
              <a:t>Begin planning for senior year:</a:t>
            </a:r>
            <a:endParaRPr sz="1900"/>
          </a:p>
          <a:p>
            <a:pPr indent="-336550" lvl="1" marL="914400" rtl="0" algn="l">
              <a:spcBef>
                <a:spcPts val="0"/>
              </a:spcBef>
              <a:spcAft>
                <a:spcPts val="0"/>
              </a:spcAft>
              <a:buSzPts val="1700"/>
              <a:buChar char="◼"/>
            </a:pPr>
            <a:r>
              <a:rPr lang="en-US" sz="1700"/>
              <a:t>Review transcript with counselor</a:t>
            </a:r>
            <a:endParaRPr sz="1700"/>
          </a:p>
          <a:p>
            <a:pPr indent="-336550" lvl="1" marL="914400" rtl="0" algn="l">
              <a:spcBef>
                <a:spcPts val="0"/>
              </a:spcBef>
              <a:spcAft>
                <a:spcPts val="0"/>
              </a:spcAft>
              <a:buSzPts val="1700"/>
              <a:buChar char="◼"/>
            </a:pPr>
            <a:r>
              <a:rPr lang="en-US" sz="1700"/>
              <a:t>Update Naviance Account</a:t>
            </a:r>
            <a:endParaRPr sz="1700"/>
          </a:p>
          <a:p>
            <a:pPr indent="-336550" lvl="1" marL="914400" rtl="0" algn="l">
              <a:spcBef>
                <a:spcPts val="0"/>
              </a:spcBef>
              <a:spcAft>
                <a:spcPts val="0"/>
              </a:spcAft>
              <a:buSzPts val="1700"/>
              <a:buChar char="◼"/>
            </a:pPr>
            <a:r>
              <a:rPr lang="en-US" sz="1700"/>
              <a:t>Take PSAT &amp; SAT </a:t>
            </a:r>
            <a:endParaRPr sz="1700"/>
          </a:p>
          <a:p>
            <a:pPr indent="-336550" lvl="1" marL="914400" rtl="0" algn="l">
              <a:spcBef>
                <a:spcPts val="0"/>
              </a:spcBef>
              <a:spcAft>
                <a:spcPts val="0"/>
              </a:spcAft>
              <a:buSzPts val="1700"/>
              <a:buChar char="◼"/>
            </a:pPr>
            <a:r>
              <a:rPr lang="en-US" sz="1700"/>
              <a:t>PSAT/National Merit Scholarship</a:t>
            </a:r>
            <a:endParaRPr sz="1700"/>
          </a:p>
          <a:p>
            <a:pPr indent="-336550" lvl="1" marL="914400" rtl="0" algn="l">
              <a:spcBef>
                <a:spcPts val="0"/>
              </a:spcBef>
              <a:spcAft>
                <a:spcPts val="0"/>
              </a:spcAft>
              <a:buSzPts val="1700"/>
              <a:buChar char="◼"/>
            </a:pPr>
            <a:r>
              <a:rPr lang="en-US" sz="1700"/>
              <a:t>Seal of Biliteracy</a:t>
            </a:r>
            <a:endParaRPr sz="1700"/>
          </a:p>
          <a:p>
            <a:pPr indent="-336550" lvl="1" marL="914400" rtl="0" algn="l">
              <a:spcBef>
                <a:spcPts val="0"/>
              </a:spcBef>
              <a:spcAft>
                <a:spcPts val="0"/>
              </a:spcAft>
              <a:buSzPts val="1700"/>
              <a:buChar char="◼"/>
            </a:pPr>
            <a:r>
              <a:rPr lang="en-US" sz="1700"/>
              <a:t>ASVAB</a:t>
            </a:r>
            <a:endParaRPr sz="1700"/>
          </a:p>
          <a:p>
            <a:pPr indent="-336550" lvl="1" marL="914400" rtl="0" algn="l">
              <a:spcBef>
                <a:spcPts val="0"/>
              </a:spcBef>
              <a:spcAft>
                <a:spcPts val="0"/>
              </a:spcAft>
              <a:buSzPts val="1700"/>
              <a:buChar char="◼"/>
            </a:pPr>
            <a:r>
              <a:rPr lang="en-US" sz="1700"/>
              <a:t>Request letters of recommendations from teachers</a:t>
            </a:r>
            <a:endParaRPr sz="1700"/>
          </a:p>
          <a:p>
            <a:pPr indent="-336550" lvl="0" marL="457200" rtl="0" algn="l">
              <a:spcBef>
                <a:spcPts val="0"/>
              </a:spcBef>
              <a:spcAft>
                <a:spcPts val="0"/>
              </a:spcAft>
              <a:buSzPts val="1700"/>
              <a:buChar char="◼"/>
            </a:pPr>
            <a:r>
              <a:rPr lang="en-US" sz="1900"/>
              <a:t>Must</a:t>
            </a:r>
            <a:r>
              <a:rPr lang="en-US" sz="1900"/>
              <a:t> earn </a:t>
            </a:r>
            <a:r>
              <a:rPr b="1" lang="en-US" sz="1900"/>
              <a:t>20 credits </a:t>
            </a:r>
            <a:r>
              <a:rPr lang="en-US" sz="1900"/>
              <a:t>to move on to 12th grade</a:t>
            </a:r>
            <a:endParaRPr sz="1900"/>
          </a:p>
          <a:p>
            <a:pPr indent="-349250" lvl="0" marL="457200" rtl="0" algn="l">
              <a:spcBef>
                <a:spcPts val="0"/>
              </a:spcBef>
              <a:spcAft>
                <a:spcPts val="0"/>
              </a:spcAft>
              <a:buSzPts val="1900"/>
              <a:buChar char="◼"/>
            </a:pPr>
            <a:r>
              <a:rPr lang="en-US" sz="1900"/>
              <a:t>Make sure you have your College Board Account</a:t>
            </a:r>
            <a:endParaRPr sz="1900"/>
          </a:p>
          <a:p>
            <a:pPr indent="-336550" lvl="0" marL="457200" rtl="0" algn="l">
              <a:spcBef>
                <a:spcPts val="0"/>
              </a:spcBef>
              <a:spcAft>
                <a:spcPts val="0"/>
              </a:spcAft>
              <a:buSzPts val="1700"/>
              <a:buChar char="◼"/>
            </a:pPr>
            <a:r>
              <a:rPr lang="en-US" sz="1900"/>
              <a:t>PSAT Testing (Fall) | </a:t>
            </a:r>
            <a:r>
              <a:rPr lang="en-US" sz="1900"/>
              <a:t>SAT Testing (Spring) | NGSS Testing (Spring)  </a:t>
            </a:r>
            <a:br>
              <a:rPr lang="en-US" sz="1900"/>
            </a:br>
            <a:r>
              <a:rPr lang="en-US" sz="1900"/>
              <a:t>Seal of Biliteracy Testing (Spring)</a:t>
            </a:r>
            <a:endParaRPr sz="1900"/>
          </a:p>
          <a:p>
            <a:pPr indent="-336550" lvl="0" marL="457200" rtl="0" algn="l">
              <a:spcBef>
                <a:spcPts val="0"/>
              </a:spcBef>
              <a:spcAft>
                <a:spcPts val="0"/>
              </a:spcAft>
              <a:buSzPts val="1700"/>
              <a:buChar char="◼"/>
            </a:pPr>
            <a:r>
              <a:rPr lang="en-US" sz="1900"/>
              <a:t>Review powerschool regularly.  </a:t>
            </a:r>
            <a:endParaRPr sz="1900"/>
          </a:p>
          <a:p>
            <a:pPr indent="-336550" lvl="0" marL="457200" rtl="0" algn="l">
              <a:spcBef>
                <a:spcPts val="0"/>
              </a:spcBef>
              <a:spcAft>
                <a:spcPts val="0"/>
              </a:spcAft>
              <a:buSzPts val="1700"/>
              <a:buChar char="◼"/>
            </a:pPr>
            <a:r>
              <a:rPr lang="en-US" sz="1900"/>
              <a:t>Review your transcript at the end of the year.</a:t>
            </a:r>
            <a:endParaRPr sz="1900"/>
          </a:p>
          <a:p>
            <a:pPr indent="0" lvl="0" marL="0" rtl="0" algn="l">
              <a:spcBef>
                <a:spcPts val="1800"/>
              </a:spcBef>
              <a:spcAft>
                <a:spcPts val="0"/>
              </a:spcAft>
              <a:buNone/>
            </a:pPr>
            <a:r>
              <a:t/>
            </a:r>
            <a:endParaRPr/>
          </a:p>
          <a:p>
            <a:pPr indent="0" lvl="0" marL="457200" rtl="0" algn="l">
              <a:spcBef>
                <a:spcPts val="18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8"/>
          <p:cNvPicPr preferRelativeResize="0"/>
          <p:nvPr/>
        </p:nvPicPr>
        <p:blipFill rotWithShape="1">
          <a:blip r:embed="rId3">
            <a:alphaModFix/>
          </a:blip>
          <a:srcRect b="0" l="0" r="0" t="0"/>
          <a:stretch/>
        </p:blipFill>
        <p:spPr>
          <a:xfrm>
            <a:off x="1856850" y="1581275"/>
            <a:ext cx="4962650" cy="3869326"/>
          </a:xfrm>
          <a:prstGeom prst="rect">
            <a:avLst/>
          </a:prstGeom>
          <a:noFill/>
          <a:ln>
            <a:noFill/>
          </a:ln>
        </p:spPr>
      </p:pic>
      <p:sp>
        <p:nvSpPr>
          <p:cNvPr id="297" name="Google Shape;297;p38"/>
          <p:cNvSpPr txBox="1"/>
          <p:nvPr>
            <p:ph idx="4294967295" type="title"/>
          </p:nvPr>
        </p:nvSpPr>
        <p:spPr>
          <a:xfrm>
            <a:off x="410225" y="556000"/>
            <a:ext cx="7009500" cy="66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College Board Account </a:t>
            </a:r>
            <a:endParaRPr/>
          </a:p>
        </p:txBody>
      </p:sp>
      <p:sp>
        <p:nvSpPr>
          <p:cNvPr id="298" name="Google Shape;298;p38"/>
          <p:cNvSpPr txBox="1"/>
          <p:nvPr>
            <p:ph idx="4294967295" type="title"/>
          </p:nvPr>
        </p:nvSpPr>
        <p:spPr>
          <a:xfrm>
            <a:off x="150300" y="5933725"/>
            <a:ext cx="8843400" cy="66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US" sz="2500">
                <a:solidFill>
                  <a:schemeClr val="dk1"/>
                </a:solidFill>
              </a:rPr>
              <a:t>Relevant for: </a:t>
            </a:r>
            <a:r>
              <a:rPr lang="en-US" sz="2500">
                <a:solidFill>
                  <a:schemeClr val="dk1"/>
                </a:solidFill>
              </a:rPr>
              <a:t>Juniors taking SATs and students taking AP exams.</a:t>
            </a:r>
            <a:endParaRPr sz="25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type="title"/>
          </p:nvPr>
        </p:nvSpPr>
        <p:spPr>
          <a:xfrm>
            <a:off x="443549" y="7443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Senior</a:t>
            </a:r>
            <a:r>
              <a:rPr lang="en-US"/>
              <a:t> Year (12th Grade)</a:t>
            </a:r>
            <a:endParaRPr i="1" sz="2300"/>
          </a:p>
        </p:txBody>
      </p:sp>
      <p:sp>
        <p:nvSpPr>
          <p:cNvPr id="305" name="Google Shape;305;p39"/>
          <p:cNvSpPr txBox="1"/>
          <p:nvPr>
            <p:ph idx="1" type="body"/>
          </p:nvPr>
        </p:nvSpPr>
        <p:spPr>
          <a:xfrm>
            <a:off x="443550" y="1779275"/>
            <a:ext cx="8256900" cy="3916500"/>
          </a:xfrm>
          <a:prstGeom prst="rect">
            <a:avLst/>
          </a:prstGeom>
        </p:spPr>
        <p:txBody>
          <a:bodyPr anchorCtr="0" anchor="t" bIns="45700" lIns="91425" spcFirstLastPara="1" rIns="91425" wrap="square" tIns="45700">
            <a:noAutofit/>
          </a:bodyPr>
          <a:lstStyle/>
          <a:p>
            <a:pPr indent="-330200" lvl="0" marL="457200" rtl="0" algn="l">
              <a:spcBef>
                <a:spcPts val="1800"/>
              </a:spcBef>
              <a:spcAft>
                <a:spcPts val="0"/>
              </a:spcAft>
              <a:buSzPts val="1600"/>
              <a:buChar char="◼"/>
            </a:pPr>
            <a:r>
              <a:rPr lang="en-US" sz="1800"/>
              <a:t>Senior Year Plan:</a:t>
            </a:r>
            <a:endParaRPr sz="1800"/>
          </a:p>
          <a:p>
            <a:pPr indent="-330200" lvl="1" marL="914400" rtl="0" algn="l">
              <a:spcBef>
                <a:spcPts val="0"/>
              </a:spcBef>
              <a:spcAft>
                <a:spcPts val="0"/>
              </a:spcAft>
              <a:buSzPts val="1600"/>
              <a:buChar char="◼"/>
            </a:pPr>
            <a:r>
              <a:rPr lang="en-US" sz="1600"/>
              <a:t>School Counselor</a:t>
            </a:r>
            <a:endParaRPr sz="1600"/>
          </a:p>
          <a:p>
            <a:pPr indent="-330200" lvl="1" marL="914400" rtl="0" algn="l">
              <a:spcBef>
                <a:spcPts val="0"/>
              </a:spcBef>
              <a:spcAft>
                <a:spcPts val="0"/>
              </a:spcAft>
              <a:buSzPts val="1600"/>
              <a:buChar char="◼"/>
            </a:pPr>
            <a:r>
              <a:rPr lang="en-US" sz="1600"/>
              <a:t>Necessary classes</a:t>
            </a:r>
            <a:endParaRPr sz="1600"/>
          </a:p>
          <a:p>
            <a:pPr indent="-330200" lvl="1" marL="914400" rtl="0" algn="l">
              <a:spcBef>
                <a:spcPts val="0"/>
              </a:spcBef>
              <a:spcAft>
                <a:spcPts val="0"/>
              </a:spcAft>
              <a:buSzPts val="1600"/>
              <a:buChar char="◼"/>
            </a:pPr>
            <a:r>
              <a:rPr lang="en-US" sz="1600"/>
              <a:t>Credit retrieval if needed</a:t>
            </a:r>
            <a:endParaRPr sz="1600"/>
          </a:p>
          <a:p>
            <a:pPr indent="-330200" lvl="1" marL="914400" rtl="0" algn="l">
              <a:spcBef>
                <a:spcPts val="0"/>
              </a:spcBef>
              <a:spcAft>
                <a:spcPts val="0"/>
              </a:spcAft>
              <a:buSzPts val="1600"/>
              <a:buChar char="◼"/>
            </a:pPr>
            <a:r>
              <a:rPr lang="en-US" sz="1600"/>
              <a:t>Pass your classes! You need </a:t>
            </a:r>
            <a:r>
              <a:rPr b="1" lang="en-US" sz="1600"/>
              <a:t>26 credits </a:t>
            </a:r>
            <a:r>
              <a:rPr lang="en-US" sz="1600"/>
              <a:t>to graduate!</a:t>
            </a:r>
            <a:endParaRPr sz="1600"/>
          </a:p>
          <a:p>
            <a:pPr indent="-330200" lvl="1" marL="914400" rtl="0" algn="l">
              <a:spcBef>
                <a:spcPts val="0"/>
              </a:spcBef>
              <a:spcAft>
                <a:spcPts val="0"/>
              </a:spcAft>
              <a:buSzPts val="1600"/>
              <a:buChar char="◼"/>
            </a:pPr>
            <a:r>
              <a:rPr lang="en-US" sz="1600"/>
              <a:t>Get involved</a:t>
            </a:r>
            <a:endParaRPr sz="1600"/>
          </a:p>
          <a:p>
            <a:pPr indent="-330200" lvl="1" marL="914400" rtl="0" algn="l">
              <a:spcBef>
                <a:spcPts val="0"/>
              </a:spcBef>
              <a:spcAft>
                <a:spcPts val="0"/>
              </a:spcAft>
              <a:buSzPts val="1600"/>
              <a:buChar char="◼"/>
            </a:pPr>
            <a:r>
              <a:rPr lang="en-US" sz="1600"/>
              <a:t>Senior Activities (Prom, Trip, etc.)</a:t>
            </a:r>
            <a:endParaRPr sz="1600"/>
          </a:p>
          <a:p>
            <a:pPr indent="-330200" lvl="1" marL="914400" rtl="0" algn="l">
              <a:spcBef>
                <a:spcPts val="0"/>
              </a:spcBef>
              <a:spcAft>
                <a:spcPts val="0"/>
              </a:spcAft>
              <a:buSzPts val="1600"/>
              <a:buChar char="◼"/>
            </a:pPr>
            <a:r>
              <a:rPr lang="en-US" sz="1600"/>
              <a:t>Capstone is required</a:t>
            </a:r>
            <a:endParaRPr sz="1600"/>
          </a:p>
          <a:p>
            <a:pPr indent="-330200" lvl="1" marL="914400" rtl="0" algn="l">
              <a:spcBef>
                <a:spcPts val="0"/>
              </a:spcBef>
              <a:spcAft>
                <a:spcPts val="0"/>
              </a:spcAft>
              <a:buSzPts val="1600"/>
              <a:buChar char="◼"/>
            </a:pPr>
            <a:r>
              <a:rPr lang="en-US" sz="1600"/>
              <a:t>40 hours of community service are needed to qualify for the New Haven Promise.</a:t>
            </a:r>
            <a:br>
              <a:rPr lang="en-US" sz="1600"/>
            </a:br>
            <a:endParaRPr sz="1600"/>
          </a:p>
          <a:p>
            <a:pPr indent="-330200" lvl="0" marL="457200" rtl="0" algn="l">
              <a:spcBef>
                <a:spcPts val="0"/>
              </a:spcBef>
              <a:spcAft>
                <a:spcPts val="0"/>
              </a:spcAft>
              <a:buSzPts val="1600"/>
              <a:buChar char="◼"/>
            </a:pPr>
            <a:r>
              <a:rPr lang="en-US" sz="1800"/>
              <a:t>Postsecondary Plan:</a:t>
            </a:r>
            <a:endParaRPr sz="1800"/>
          </a:p>
          <a:p>
            <a:pPr indent="-330200" lvl="1" marL="914400" rtl="0" algn="l">
              <a:spcBef>
                <a:spcPts val="0"/>
              </a:spcBef>
              <a:spcAft>
                <a:spcPts val="0"/>
              </a:spcAft>
              <a:buSzPts val="1600"/>
              <a:buChar char="◼"/>
            </a:pPr>
            <a:r>
              <a:rPr lang="en-US" sz="1600"/>
              <a:t>Create it!  </a:t>
            </a:r>
            <a:endParaRPr sz="1600"/>
          </a:p>
          <a:p>
            <a:pPr indent="-330200" lvl="1" marL="914400" rtl="0" algn="l">
              <a:spcBef>
                <a:spcPts val="0"/>
              </a:spcBef>
              <a:spcAft>
                <a:spcPts val="0"/>
              </a:spcAft>
              <a:buSzPts val="1600"/>
              <a:buChar char="◼"/>
            </a:pPr>
            <a:r>
              <a:rPr lang="en-US" sz="1600"/>
              <a:t>College (2 or 4 year)</a:t>
            </a:r>
            <a:endParaRPr sz="1600"/>
          </a:p>
          <a:p>
            <a:pPr indent="-330200" lvl="1" marL="914400" rtl="0" algn="l">
              <a:spcBef>
                <a:spcPts val="0"/>
              </a:spcBef>
              <a:spcAft>
                <a:spcPts val="0"/>
              </a:spcAft>
              <a:buSzPts val="1600"/>
              <a:buChar char="◼"/>
            </a:pPr>
            <a:r>
              <a:rPr lang="en-US" sz="1600"/>
              <a:t>Military</a:t>
            </a:r>
            <a:endParaRPr sz="1600"/>
          </a:p>
          <a:p>
            <a:pPr indent="-330200" lvl="1" marL="914400" rtl="0" algn="l">
              <a:spcBef>
                <a:spcPts val="0"/>
              </a:spcBef>
              <a:spcAft>
                <a:spcPts val="0"/>
              </a:spcAft>
              <a:buSzPts val="1600"/>
              <a:buChar char="◼"/>
            </a:pPr>
            <a:r>
              <a:rPr lang="en-US" sz="1600"/>
              <a:t>Trade School</a:t>
            </a:r>
            <a:endParaRPr sz="1600"/>
          </a:p>
          <a:p>
            <a:pPr indent="-330200" lvl="1" marL="914400" rtl="0" algn="l">
              <a:spcBef>
                <a:spcPts val="0"/>
              </a:spcBef>
              <a:spcAft>
                <a:spcPts val="0"/>
              </a:spcAft>
              <a:buSzPts val="1600"/>
              <a:buChar char="◼"/>
            </a:pPr>
            <a:r>
              <a:rPr lang="en-US" sz="1600"/>
              <a:t>Apprenticeship</a:t>
            </a:r>
            <a:endParaRPr sz="1600"/>
          </a:p>
          <a:p>
            <a:pPr indent="-330200" lvl="1" marL="914400" rtl="0" algn="l">
              <a:spcBef>
                <a:spcPts val="0"/>
              </a:spcBef>
              <a:spcAft>
                <a:spcPts val="0"/>
              </a:spcAft>
              <a:buSzPts val="1600"/>
              <a:buChar char="◼"/>
            </a:pPr>
            <a:r>
              <a:rPr lang="en-US" sz="1600"/>
              <a:t>Workforce</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http://www.judykneedancestudio.nf.net/images/top_hat.gif" id="176" name="Google Shape;176;p22"/>
          <p:cNvPicPr preferRelativeResize="0"/>
          <p:nvPr/>
        </p:nvPicPr>
        <p:blipFill rotWithShape="1">
          <a:blip r:embed="rId3">
            <a:alphaModFix/>
          </a:blip>
          <a:srcRect b="0" l="0" r="0" t="0"/>
          <a:stretch/>
        </p:blipFill>
        <p:spPr>
          <a:xfrm>
            <a:off x="1752600" y="838200"/>
            <a:ext cx="5638800" cy="3886200"/>
          </a:xfrm>
          <a:prstGeom prst="rect">
            <a:avLst/>
          </a:prstGeom>
          <a:noFill/>
          <a:ln>
            <a:noFill/>
          </a:ln>
        </p:spPr>
      </p:pic>
      <p:sp>
        <p:nvSpPr>
          <p:cNvPr id="177" name="Google Shape;177;p22"/>
          <p:cNvSpPr txBox="1"/>
          <p:nvPr/>
        </p:nvSpPr>
        <p:spPr>
          <a:xfrm rot="-476020">
            <a:off x="2047493" y="4814996"/>
            <a:ext cx="5049027" cy="8308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7400" u="none" cap="none" strike="noStrike">
                <a:latin typeface="Shadows Into Light"/>
                <a:ea typeface="Shadows Into Light"/>
                <a:cs typeface="Shadows Into Light"/>
                <a:sym typeface="Shadows Into Light"/>
              </a:rPr>
              <a:t>#CROSSPRIDE</a:t>
            </a:r>
            <a:endParaRPr sz="4000">
              <a:latin typeface="Shadows Into Light"/>
              <a:ea typeface="Shadows Into Light"/>
              <a:cs typeface="Shadows Into Light"/>
              <a:sym typeface="Shadows In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type="title"/>
          </p:nvPr>
        </p:nvSpPr>
        <p:spPr>
          <a:xfrm>
            <a:off x="291150" y="258650"/>
            <a:ext cx="6508500" cy="80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Senior Year (12th Grade)</a:t>
            </a:r>
            <a:endParaRPr i="1" sz="2300"/>
          </a:p>
        </p:txBody>
      </p:sp>
      <p:sp>
        <p:nvSpPr>
          <p:cNvPr id="312" name="Google Shape;312;p40"/>
          <p:cNvSpPr txBox="1"/>
          <p:nvPr>
            <p:ph idx="1" type="body"/>
          </p:nvPr>
        </p:nvSpPr>
        <p:spPr>
          <a:xfrm>
            <a:off x="5669275" y="2582425"/>
            <a:ext cx="3028200" cy="4141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br>
              <a:rPr lang="en-US" sz="1600"/>
            </a:br>
            <a:endParaRPr sz="1600"/>
          </a:p>
        </p:txBody>
      </p:sp>
      <p:sp>
        <p:nvSpPr>
          <p:cNvPr id="313" name="Google Shape;313;p40"/>
          <p:cNvSpPr txBox="1"/>
          <p:nvPr>
            <p:ph idx="1" type="body"/>
          </p:nvPr>
        </p:nvSpPr>
        <p:spPr>
          <a:xfrm>
            <a:off x="5481525" y="2009900"/>
            <a:ext cx="3356100" cy="4793100"/>
          </a:xfrm>
          <a:prstGeom prst="rect">
            <a:avLst/>
          </a:prstGeom>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1800"/>
              </a:spcBef>
              <a:spcAft>
                <a:spcPts val="0"/>
              </a:spcAft>
              <a:buNone/>
            </a:pPr>
            <a:r>
              <a:t/>
            </a:r>
            <a:endParaRPr b="1" sz="1600"/>
          </a:p>
          <a:p>
            <a:pPr indent="0" lvl="0" marL="0" rtl="0" algn="ctr">
              <a:spcBef>
                <a:spcPts val="1800"/>
              </a:spcBef>
              <a:spcAft>
                <a:spcPts val="0"/>
              </a:spcAft>
              <a:buNone/>
            </a:pPr>
            <a:r>
              <a:rPr b="1" lang="en-US" sz="1600"/>
              <a:t>Certification Opportunities at your </a:t>
            </a:r>
            <a:r>
              <a:rPr b="1" lang="en-US" sz="1600"/>
              <a:t>fingertips:</a:t>
            </a:r>
            <a:endParaRPr b="1" sz="1600"/>
          </a:p>
          <a:p>
            <a:pPr indent="0" lvl="0" marL="0" rtl="0" algn="l">
              <a:spcBef>
                <a:spcPts val="1800"/>
              </a:spcBef>
              <a:spcAft>
                <a:spcPts val="0"/>
              </a:spcAft>
              <a:buNone/>
            </a:pPr>
            <a:r>
              <a:t/>
            </a:r>
            <a:endParaRPr b="1" sz="1600"/>
          </a:p>
          <a:p>
            <a:pPr indent="0" lvl="0" marL="0" rtl="0" algn="l">
              <a:spcBef>
                <a:spcPts val="1800"/>
              </a:spcBef>
              <a:spcAft>
                <a:spcPts val="0"/>
              </a:spcAft>
              <a:buNone/>
            </a:pPr>
            <a:r>
              <a:rPr b="1" lang="en-US" sz="1600"/>
              <a:t>EMT:</a:t>
            </a:r>
            <a:r>
              <a:rPr lang="en-US" sz="1600"/>
              <a:t> Yale NEW HAVEN HEALTH </a:t>
            </a:r>
            <a:endParaRPr sz="1600"/>
          </a:p>
          <a:p>
            <a:pPr indent="-330200" lvl="0" marL="457200" rtl="0" algn="l">
              <a:spcBef>
                <a:spcPts val="1800"/>
              </a:spcBef>
              <a:spcAft>
                <a:spcPts val="0"/>
              </a:spcAft>
              <a:buSzPts val="1600"/>
              <a:buChar char="❖"/>
            </a:pPr>
            <a:r>
              <a:rPr lang="en-US" sz="1600"/>
              <a:t>Modified schedule</a:t>
            </a:r>
            <a:endParaRPr sz="1600"/>
          </a:p>
          <a:p>
            <a:pPr indent="-330200" lvl="0" marL="457200" rtl="0" algn="l">
              <a:spcBef>
                <a:spcPts val="0"/>
              </a:spcBef>
              <a:spcAft>
                <a:spcPts val="0"/>
              </a:spcAft>
              <a:buSzPts val="1600"/>
              <a:buChar char="❖"/>
            </a:pPr>
            <a:r>
              <a:rPr lang="en-US" sz="1600"/>
              <a:t>Paid Internship</a:t>
            </a:r>
            <a:endParaRPr sz="1600"/>
          </a:p>
          <a:p>
            <a:pPr indent="-330200" lvl="0" marL="457200" rtl="0" algn="l">
              <a:spcBef>
                <a:spcPts val="0"/>
              </a:spcBef>
              <a:spcAft>
                <a:spcPts val="0"/>
              </a:spcAft>
              <a:buSzPts val="1600"/>
              <a:buChar char="❖"/>
            </a:pPr>
            <a:r>
              <a:rPr lang="en-US" sz="1600"/>
              <a:t>Access to Paramedic Program</a:t>
            </a:r>
            <a:endParaRPr sz="1600"/>
          </a:p>
          <a:p>
            <a:pPr indent="-330200" lvl="0" marL="457200" rtl="0" algn="l">
              <a:spcBef>
                <a:spcPts val="0"/>
              </a:spcBef>
              <a:spcAft>
                <a:spcPts val="0"/>
              </a:spcAft>
              <a:buSzPts val="1600"/>
              <a:buChar char="❖"/>
            </a:pPr>
            <a:r>
              <a:rPr lang="en-US" sz="1600"/>
              <a:t>State testing Preparation</a:t>
            </a:r>
            <a:endParaRPr sz="1600"/>
          </a:p>
          <a:p>
            <a:pPr indent="0" lvl="0" marL="457200" rtl="0" algn="l">
              <a:spcBef>
                <a:spcPts val="1800"/>
              </a:spcBef>
              <a:spcAft>
                <a:spcPts val="0"/>
              </a:spcAft>
              <a:buNone/>
            </a:pPr>
            <a:r>
              <a:t/>
            </a:r>
            <a:endParaRPr sz="1600"/>
          </a:p>
        </p:txBody>
      </p:sp>
      <p:pic>
        <p:nvPicPr>
          <p:cNvPr id="314" name="Google Shape;314;p40"/>
          <p:cNvPicPr preferRelativeResize="0"/>
          <p:nvPr/>
        </p:nvPicPr>
        <p:blipFill>
          <a:blip r:embed="rId3">
            <a:alphaModFix/>
          </a:blip>
          <a:stretch>
            <a:fillRect/>
          </a:stretch>
        </p:blipFill>
        <p:spPr>
          <a:xfrm>
            <a:off x="343925" y="1120675"/>
            <a:ext cx="4785900" cy="5603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txBox="1"/>
          <p:nvPr>
            <p:ph type="title"/>
          </p:nvPr>
        </p:nvSpPr>
        <p:spPr>
          <a:xfrm>
            <a:off x="291150" y="258650"/>
            <a:ext cx="6508500" cy="80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Senior Year (12th Grade)</a:t>
            </a:r>
            <a:endParaRPr i="1" sz="2300"/>
          </a:p>
        </p:txBody>
      </p:sp>
      <p:sp>
        <p:nvSpPr>
          <p:cNvPr id="321" name="Google Shape;321;p41"/>
          <p:cNvSpPr txBox="1"/>
          <p:nvPr>
            <p:ph idx="1" type="body"/>
          </p:nvPr>
        </p:nvSpPr>
        <p:spPr>
          <a:xfrm>
            <a:off x="5669275" y="2582425"/>
            <a:ext cx="3028200" cy="4141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br>
              <a:rPr lang="en-US" sz="1600"/>
            </a:br>
            <a:endParaRPr sz="1600"/>
          </a:p>
        </p:txBody>
      </p:sp>
      <p:sp>
        <p:nvSpPr>
          <p:cNvPr id="322" name="Google Shape;322;p41"/>
          <p:cNvSpPr txBox="1"/>
          <p:nvPr>
            <p:ph idx="1" type="body"/>
          </p:nvPr>
        </p:nvSpPr>
        <p:spPr>
          <a:xfrm>
            <a:off x="5481525" y="2009900"/>
            <a:ext cx="3356100" cy="4793100"/>
          </a:xfrm>
          <a:prstGeom prst="rect">
            <a:avLst/>
          </a:prstGeom>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1800"/>
              </a:spcBef>
              <a:spcAft>
                <a:spcPts val="0"/>
              </a:spcAft>
              <a:buNone/>
            </a:pPr>
            <a:r>
              <a:rPr b="1" lang="en-US" sz="1600"/>
              <a:t>Certification Opportunities at your fingertips:</a:t>
            </a:r>
            <a:endParaRPr b="1" sz="1600"/>
          </a:p>
          <a:p>
            <a:pPr indent="0" lvl="0" marL="0" rtl="0" algn="l">
              <a:spcBef>
                <a:spcPts val="1800"/>
              </a:spcBef>
              <a:spcAft>
                <a:spcPts val="0"/>
              </a:spcAft>
              <a:buNone/>
            </a:pPr>
            <a:r>
              <a:t/>
            </a:r>
            <a:endParaRPr b="1" sz="1600"/>
          </a:p>
          <a:p>
            <a:pPr indent="0" lvl="0" marL="0" rtl="0" algn="l">
              <a:spcBef>
                <a:spcPts val="1800"/>
              </a:spcBef>
              <a:spcAft>
                <a:spcPts val="0"/>
              </a:spcAft>
              <a:buNone/>
            </a:pPr>
            <a:r>
              <a:rPr b="1" lang="en-US" sz="1600"/>
              <a:t>CNA: EXCEL ACADEMY</a:t>
            </a:r>
            <a:endParaRPr b="1" sz="1600"/>
          </a:p>
          <a:p>
            <a:pPr indent="-330200" lvl="0" marL="457200" rtl="0" algn="l">
              <a:spcBef>
                <a:spcPts val="1800"/>
              </a:spcBef>
              <a:spcAft>
                <a:spcPts val="0"/>
              </a:spcAft>
              <a:buSzPts val="1600"/>
              <a:buChar char="❖"/>
            </a:pPr>
            <a:r>
              <a:rPr lang="en-US" sz="1600"/>
              <a:t>Certified Nursing Instructor </a:t>
            </a:r>
            <a:endParaRPr sz="1600"/>
          </a:p>
          <a:p>
            <a:pPr indent="-330200" lvl="0" marL="457200" rtl="0" algn="l">
              <a:spcBef>
                <a:spcPts val="0"/>
              </a:spcBef>
              <a:spcAft>
                <a:spcPts val="0"/>
              </a:spcAft>
              <a:buSzPts val="1600"/>
              <a:buChar char="❖"/>
            </a:pPr>
            <a:r>
              <a:rPr lang="en-US" sz="1600"/>
              <a:t>Modified Schedule</a:t>
            </a:r>
            <a:endParaRPr sz="1600"/>
          </a:p>
          <a:p>
            <a:pPr indent="-330200" lvl="0" marL="457200" rtl="0" algn="l">
              <a:spcBef>
                <a:spcPts val="0"/>
              </a:spcBef>
              <a:spcAft>
                <a:spcPts val="0"/>
              </a:spcAft>
              <a:buSzPts val="1600"/>
              <a:buChar char="❖"/>
            </a:pPr>
            <a:r>
              <a:rPr lang="en-US" sz="1600"/>
              <a:t>State testing Preparation</a:t>
            </a:r>
            <a:endParaRPr sz="1600"/>
          </a:p>
          <a:p>
            <a:pPr indent="-330200" lvl="0" marL="457200" rtl="0" algn="l">
              <a:spcBef>
                <a:spcPts val="0"/>
              </a:spcBef>
              <a:spcAft>
                <a:spcPts val="0"/>
              </a:spcAft>
              <a:buSzPts val="1600"/>
              <a:buChar char="❖"/>
            </a:pPr>
            <a:r>
              <a:rPr lang="en-US" sz="1600"/>
              <a:t>Access to 1-yr paid PCA internship at YNHH</a:t>
            </a:r>
            <a:endParaRPr sz="1600"/>
          </a:p>
        </p:txBody>
      </p:sp>
      <p:pic>
        <p:nvPicPr>
          <p:cNvPr id="323" name="Google Shape;323;p41"/>
          <p:cNvPicPr preferRelativeResize="0"/>
          <p:nvPr/>
        </p:nvPicPr>
        <p:blipFill>
          <a:blip r:embed="rId3">
            <a:alphaModFix/>
          </a:blip>
          <a:stretch>
            <a:fillRect/>
          </a:stretch>
        </p:blipFill>
        <p:spPr>
          <a:xfrm>
            <a:off x="393750" y="1148475"/>
            <a:ext cx="4714200" cy="5575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2"/>
          <p:cNvSpPr txBox="1"/>
          <p:nvPr>
            <p:ph type="title"/>
          </p:nvPr>
        </p:nvSpPr>
        <p:spPr>
          <a:xfrm>
            <a:off x="258100" y="658700"/>
            <a:ext cx="6508500" cy="862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Student Led Conferences</a:t>
            </a:r>
            <a:endParaRPr/>
          </a:p>
        </p:txBody>
      </p:sp>
      <p:sp>
        <p:nvSpPr>
          <p:cNvPr id="330" name="Google Shape;330;p42"/>
          <p:cNvSpPr txBox="1"/>
          <p:nvPr>
            <p:ph idx="1" type="body"/>
          </p:nvPr>
        </p:nvSpPr>
        <p:spPr>
          <a:xfrm>
            <a:off x="258100" y="1520900"/>
            <a:ext cx="8274000" cy="52032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At Wilbur Cross we hold Student Led Conferences (SLCs) </a:t>
            </a:r>
            <a:endParaRPr/>
          </a:p>
          <a:p>
            <a:pPr indent="0" lvl="0" marL="0" rtl="0" algn="l">
              <a:spcBef>
                <a:spcPts val="1800"/>
              </a:spcBef>
              <a:spcAft>
                <a:spcPts val="0"/>
              </a:spcAft>
              <a:buNone/>
            </a:pPr>
            <a:r>
              <a:rPr lang="en-US"/>
              <a:t>Instead of the traditional Parent-Teacher Conferences. Student Led Conferences differ in two key ways:</a:t>
            </a:r>
            <a:endParaRPr/>
          </a:p>
          <a:p>
            <a:pPr indent="-355600" lvl="0" marL="457200" rtl="0" algn="l">
              <a:spcBef>
                <a:spcPts val="1800"/>
              </a:spcBef>
              <a:spcAft>
                <a:spcPts val="0"/>
              </a:spcAft>
              <a:buSzPts val="2000"/>
              <a:buAutoNum type="arabicPeriod"/>
            </a:pPr>
            <a:r>
              <a:rPr lang="en-US"/>
              <a:t>Students prepare and lead the conference</a:t>
            </a:r>
            <a:endParaRPr/>
          </a:p>
          <a:p>
            <a:pPr indent="-355600" lvl="0" marL="457200" rtl="0" algn="l">
              <a:spcBef>
                <a:spcPts val="0"/>
              </a:spcBef>
              <a:spcAft>
                <a:spcPts val="0"/>
              </a:spcAft>
              <a:buSzPts val="2000"/>
              <a:buAutoNum type="arabicPeriod"/>
            </a:pPr>
            <a:r>
              <a:rPr lang="en-US"/>
              <a:t>Conferences take place at Progress Report time so that students have the opportunity to course correct</a:t>
            </a:r>
            <a:endParaRPr/>
          </a:p>
          <a:p>
            <a:pPr indent="0" lvl="0" marL="0" rtl="0" algn="l">
              <a:spcBef>
                <a:spcPts val="1800"/>
              </a:spcBef>
              <a:spcAft>
                <a:spcPts val="0"/>
              </a:spcAft>
              <a:buNone/>
            </a:pPr>
            <a:r>
              <a:rPr lang="en-US"/>
              <a:t>During SLCs, the student should talk about the following with teacher support:</a:t>
            </a:r>
            <a:endParaRPr/>
          </a:p>
          <a:p>
            <a:pPr indent="-342900" lvl="0" marL="457200" rtl="0" algn="l">
              <a:spcBef>
                <a:spcPts val="1800"/>
              </a:spcBef>
              <a:spcAft>
                <a:spcPts val="0"/>
              </a:spcAft>
              <a:buSzPts val="1800"/>
              <a:buChar char="◼"/>
            </a:pPr>
            <a:r>
              <a:rPr lang="en-US"/>
              <a:t>Academic successes and areas of improvement</a:t>
            </a:r>
            <a:endParaRPr/>
          </a:p>
          <a:p>
            <a:pPr indent="-342900" lvl="0" marL="457200" rtl="0" algn="l">
              <a:spcBef>
                <a:spcPts val="0"/>
              </a:spcBef>
              <a:spcAft>
                <a:spcPts val="0"/>
              </a:spcAft>
              <a:buSzPts val="1800"/>
              <a:buChar char="◼"/>
            </a:pPr>
            <a:r>
              <a:rPr lang="en-US"/>
              <a:t>Social Emotional success and areas of improvement</a:t>
            </a:r>
            <a:endParaRPr/>
          </a:p>
          <a:p>
            <a:pPr indent="-342900" lvl="0" marL="457200" rtl="0" algn="l">
              <a:spcBef>
                <a:spcPts val="0"/>
              </a:spcBef>
              <a:spcAft>
                <a:spcPts val="0"/>
              </a:spcAft>
              <a:buSzPts val="1800"/>
              <a:buChar char="◼"/>
            </a:pPr>
            <a:r>
              <a:rPr lang="en-US"/>
              <a:t>Next steps they will take to leverage successes and address areas of improvement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5" name="Shape 335"/>
        <p:cNvGrpSpPr/>
        <p:nvPr/>
      </p:nvGrpSpPr>
      <p:grpSpPr>
        <a:xfrm>
          <a:off x="0" y="0"/>
          <a:ext cx="0" cy="0"/>
          <a:chOff x="0" y="0"/>
          <a:chExt cx="0" cy="0"/>
        </a:xfrm>
      </p:grpSpPr>
      <p:sp>
        <p:nvSpPr>
          <p:cNvPr id="336" name="Google Shape;336;p43"/>
          <p:cNvSpPr txBox="1"/>
          <p:nvPr>
            <p:ph type="title"/>
          </p:nvPr>
        </p:nvSpPr>
        <p:spPr>
          <a:xfrm>
            <a:off x="457199" y="7176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Student Led Conferences</a:t>
            </a:r>
            <a:endParaRPr/>
          </a:p>
        </p:txBody>
      </p:sp>
      <p:sp>
        <p:nvSpPr>
          <p:cNvPr id="337" name="Google Shape;337;p43"/>
          <p:cNvSpPr txBox="1"/>
          <p:nvPr>
            <p:ph idx="1" type="body"/>
          </p:nvPr>
        </p:nvSpPr>
        <p:spPr>
          <a:xfrm>
            <a:off x="457200" y="1860600"/>
            <a:ext cx="8274000" cy="46644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800"/>
              <a:t>Student Led Conferences will be held on the dates below. </a:t>
            </a:r>
            <a:r>
              <a:rPr lang="en-US" sz="1800"/>
              <a:t>Wilbur Cross will dismiss at 11:00a.m. for each of the dates below so that there is ample time to accommodate scheduling for SLCs. </a:t>
            </a:r>
            <a:endParaRPr sz="1800"/>
          </a:p>
          <a:p>
            <a:pPr indent="0" lvl="0" marL="0" rtl="0" algn="l">
              <a:spcBef>
                <a:spcPts val="1800"/>
              </a:spcBef>
              <a:spcAft>
                <a:spcPts val="0"/>
              </a:spcAft>
              <a:buNone/>
            </a:pPr>
            <a:r>
              <a:rPr lang="en-US" sz="1800"/>
              <a:t>Homeroom teachers will reach out to you two weeks prior to the SLC date to set up a time. </a:t>
            </a:r>
            <a:endParaRPr sz="1800"/>
          </a:p>
          <a:p>
            <a:pPr indent="0" lvl="0" marL="457200" rtl="0" algn="l">
              <a:spcBef>
                <a:spcPts val="1800"/>
              </a:spcBef>
              <a:spcAft>
                <a:spcPts val="0"/>
              </a:spcAft>
              <a:buNone/>
            </a:pPr>
            <a:r>
              <a:rPr lang="en-US" sz="1800"/>
              <a:t>SLC #1: </a:t>
            </a:r>
            <a:endParaRPr sz="1800"/>
          </a:p>
          <a:p>
            <a:pPr indent="0" lvl="0" marL="457200" rtl="0" algn="l">
              <a:spcBef>
                <a:spcPts val="1800"/>
              </a:spcBef>
              <a:spcAft>
                <a:spcPts val="0"/>
              </a:spcAft>
              <a:buNone/>
            </a:pPr>
            <a:r>
              <a:rPr lang="en-US" sz="1800"/>
              <a:t>SLC #2: </a:t>
            </a:r>
            <a:endParaRPr sz="1800"/>
          </a:p>
          <a:p>
            <a:pPr indent="0" lvl="0" marL="457200" rtl="0" algn="l">
              <a:spcBef>
                <a:spcPts val="1800"/>
              </a:spcBef>
              <a:spcAft>
                <a:spcPts val="0"/>
              </a:spcAft>
              <a:buNone/>
            </a:pPr>
            <a:r>
              <a:rPr lang="en-US" sz="1800"/>
              <a:t>SLC #3: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4"/>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Stay Connected to Class Happenings!</a:t>
            </a:r>
            <a:endParaRPr/>
          </a:p>
        </p:txBody>
      </p:sp>
      <p:sp>
        <p:nvSpPr>
          <p:cNvPr id="344" name="Google Shape;344;p44"/>
          <p:cNvSpPr txBox="1"/>
          <p:nvPr>
            <p:ph idx="1" type="body"/>
          </p:nvPr>
        </p:nvSpPr>
        <p:spPr>
          <a:xfrm>
            <a:off x="496950" y="1978125"/>
            <a:ext cx="83883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During the school year we will have…</a:t>
            </a:r>
            <a:endParaRPr/>
          </a:p>
          <a:p>
            <a:pPr indent="-342900" lvl="0" marL="457200" rtl="0" algn="l">
              <a:spcBef>
                <a:spcPts val="1800"/>
              </a:spcBef>
              <a:spcAft>
                <a:spcPts val="0"/>
              </a:spcAft>
              <a:buSzPts val="1800"/>
              <a:buChar char="◼"/>
            </a:pPr>
            <a:r>
              <a:rPr lang="en-US"/>
              <a:t>Student Grade Level Meetings</a:t>
            </a:r>
            <a:endParaRPr/>
          </a:p>
          <a:p>
            <a:pPr indent="-342900" lvl="0" marL="457200" rtl="0" algn="l">
              <a:spcBef>
                <a:spcPts val="0"/>
              </a:spcBef>
              <a:spcAft>
                <a:spcPts val="0"/>
              </a:spcAft>
              <a:buSzPts val="1800"/>
              <a:buChar char="◼"/>
            </a:pPr>
            <a:r>
              <a:rPr lang="en-US"/>
              <a:t>Specific Class Wide Activities</a:t>
            </a:r>
            <a:endParaRPr/>
          </a:p>
          <a:p>
            <a:pPr indent="-342900" lvl="0" marL="457200" rtl="0" algn="l">
              <a:spcBef>
                <a:spcPts val="0"/>
              </a:spcBef>
              <a:spcAft>
                <a:spcPts val="0"/>
              </a:spcAft>
              <a:buSzPts val="1800"/>
              <a:buChar char="◼"/>
            </a:pPr>
            <a:r>
              <a:rPr lang="en-US"/>
              <a:t>Specific Academy Wide Activities</a:t>
            </a:r>
            <a:endParaRPr/>
          </a:p>
          <a:p>
            <a:pPr indent="-342900" lvl="0" marL="457200" rtl="0" algn="l">
              <a:spcBef>
                <a:spcPts val="0"/>
              </a:spcBef>
              <a:spcAft>
                <a:spcPts val="0"/>
              </a:spcAft>
              <a:buSzPts val="1800"/>
              <a:buChar char="◼"/>
            </a:pPr>
            <a:r>
              <a:rPr lang="en-US"/>
              <a:t>Assemblies with Principal and Administration </a:t>
            </a:r>
            <a:endParaRPr/>
          </a:p>
          <a:p>
            <a:pPr indent="0" lvl="0" marL="0" rtl="0" algn="l">
              <a:spcBef>
                <a:spcPts val="1800"/>
              </a:spcBef>
              <a:spcAft>
                <a:spcPts val="0"/>
              </a:spcAft>
              <a:buNone/>
            </a:pPr>
            <a:r>
              <a:rPr lang="en-US"/>
              <a:t>Juniors and Seniors, make sure you are looking out for…</a:t>
            </a:r>
            <a:endParaRPr/>
          </a:p>
          <a:p>
            <a:pPr indent="-342900" lvl="0" marL="457200" rtl="0" algn="l">
              <a:spcBef>
                <a:spcPts val="1800"/>
              </a:spcBef>
              <a:spcAft>
                <a:spcPts val="0"/>
              </a:spcAft>
              <a:buSzPts val="1800"/>
              <a:buChar char="◼"/>
            </a:pPr>
            <a:r>
              <a:rPr lang="en-US"/>
              <a:t>Info &amp; dates for PSAT, SAT and NGSS </a:t>
            </a:r>
            <a:endParaRPr/>
          </a:p>
          <a:p>
            <a:pPr indent="-342900" lvl="0" marL="457200" rtl="0" algn="l">
              <a:spcBef>
                <a:spcPts val="0"/>
              </a:spcBef>
              <a:spcAft>
                <a:spcPts val="0"/>
              </a:spcAft>
              <a:buSzPts val="1800"/>
              <a:buChar char="◼"/>
            </a:pPr>
            <a:r>
              <a:rPr lang="en-US"/>
              <a:t>Junior meetings with counselors</a:t>
            </a:r>
            <a:endParaRPr/>
          </a:p>
          <a:p>
            <a:pPr indent="-342900" lvl="0" marL="457200" rtl="0" algn="l">
              <a:spcBef>
                <a:spcPts val="0"/>
              </a:spcBef>
              <a:spcAft>
                <a:spcPts val="0"/>
              </a:spcAft>
              <a:buSzPts val="1800"/>
              <a:buChar char="◼"/>
            </a:pPr>
            <a:r>
              <a:rPr lang="en-US"/>
              <a:t>Senior meetings for parents and students with School Counselors</a:t>
            </a:r>
            <a:endParaRPr/>
          </a:p>
          <a:p>
            <a:pPr indent="-342900" lvl="0" marL="457200" rtl="0" algn="l">
              <a:spcBef>
                <a:spcPts val="0"/>
              </a:spcBef>
              <a:spcAft>
                <a:spcPts val="0"/>
              </a:spcAft>
              <a:buSzPts val="1800"/>
              <a:buChar char="◼"/>
            </a:pPr>
            <a:r>
              <a:rPr lang="en-US"/>
              <a:t>Senior Dues</a:t>
            </a:r>
            <a:endParaRPr/>
          </a:p>
          <a:p>
            <a:pPr indent="-342900" lvl="0" marL="457200" rtl="0" algn="l">
              <a:spcBef>
                <a:spcPts val="0"/>
              </a:spcBef>
              <a:spcAft>
                <a:spcPts val="0"/>
              </a:spcAft>
              <a:buSzPts val="1800"/>
              <a:buChar char="◼"/>
            </a:pPr>
            <a:r>
              <a:rPr lang="en-US"/>
              <a:t>Senior Activities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45"/>
          <p:cNvPicPr preferRelativeResize="0"/>
          <p:nvPr/>
        </p:nvPicPr>
        <p:blipFill>
          <a:blip r:embed="rId3">
            <a:alphaModFix/>
          </a:blip>
          <a:stretch>
            <a:fillRect/>
          </a:stretch>
        </p:blipFill>
        <p:spPr>
          <a:xfrm>
            <a:off x="2939700" y="102025"/>
            <a:ext cx="5141676" cy="6653950"/>
          </a:xfrm>
          <a:prstGeom prst="rect">
            <a:avLst/>
          </a:prstGeom>
          <a:noFill/>
          <a:ln>
            <a:noFill/>
          </a:ln>
        </p:spPr>
      </p:pic>
      <p:sp>
        <p:nvSpPr>
          <p:cNvPr id="351" name="Google Shape;351;p45"/>
          <p:cNvSpPr txBox="1"/>
          <p:nvPr/>
        </p:nvSpPr>
        <p:spPr>
          <a:xfrm>
            <a:off x="315475" y="1289300"/>
            <a:ext cx="2482500" cy="40635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entury Gothic"/>
                <a:ea typeface="Century Gothic"/>
                <a:cs typeface="Century Gothic"/>
                <a:sym typeface="Century Gothic"/>
              </a:rPr>
              <a:t>Your School Counselor can review your transcript with you.</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US">
                <a:latin typeface="Century Gothic"/>
                <a:ea typeface="Century Gothic"/>
                <a:cs typeface="Century Gothic"/>
                <a:sym typeface="Century Gothic"/>
              </a:rPr>
              <a:t>Your Official Transcript shows the classes you have taken each year along with your GPA and Attendance for each year you are enrolled.</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US">
                <a:latin typeface="Century Gothic"/>
                <a:ea typeface="Century Gothic"/>
                <a:cs typeface="Century Gothic"/>
                <a:sym typeface="Century Gothic"/>
              </a:rPr>
              <a:t>Information about the current school year is not on the Official Transcript until the close of the school year (or if you need to withdraw from Wilbur Cross). </a:t>
            </a:r>
            <a:endParaRPr>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txBox="1"/>
          <p:nvPr>
            <p:ph type="title"/>
          </p:nvPr>
        </p:nvSpPr>
        <p:spPr>
          <a:xfrm>
            <a:off x="606275" y="82000"/>
            <a:ext cx="7388400" cy="725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New Haven Scholarships</a:t>
            </a:r>
            <a:endParaRPr/>
          </a:p>
        </p:txBody>
      </p:sp>
      <p:sp>
        <p:nvSpPr>
          <p:cNvPr id="358" name="Google Shape;358;p46"/>
          <p:cNvSpPr txBox="1"/>
          <p:nvPr>
            <p:ph idx="1" type="body"/>
          </p:nvPr>
        </p:nvSpPr>
        <p:spPr>
          <a:xfrm>
            <a:off x="812250" y="1892607"/>
            <a:ext cx="3566100" cy="6399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solidFill>
                  <a:srgbClr val="000000"/>
                </a:solidFill>
              </a:rPr>
              <a:t>New Haven Promise</a:t>
            </a:r>
            <a:endParaRPr>
              <a:solidFill>
                <a:srgbClr val="000000"/>
              </a:solidFill>
            </a:endParaRPr>
          </a:p>
        </p:txBody>
      </p:sp>
      <p:sp>
        <p:nvSpPr>
          <p:cNvPr id="359" name="Google Shape;359;p46"/>
          <p:cNvSpPr txBox="1"/>
          <p:nvPr>
            <p:ph idx="2" type="body"/>
          </p:nvPr>
        </p:nvSpPr>
        <p:spPr>
          <a:xfrm>
            <a:off x="457200" y="2366375"/>
            <a:ext cx="4276200" cy="34368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t>Full scholarship to a 2 or 4 year public college or university in CT or up to $2,500 annually for a private nonprofit state college or university for eligible high school graduates.</a:t>
            </a:r>
            <a:endParaRPr sz="1600"/>
          </a:p>
          <a:p>
            <a:pPr indent="0" lvl="0" marL="0" rtl="0" algn="l">
              <a:spcBef>
                <a:spcPts val="1800"/>
              </a:spcBef>
              <a:spcAft>
                <a:spcPts val="0"/>
              </a:spcAft>
              <a:buNone/>
            </a:pPr>
            <a:r>
              <a:rPr b="1" lang="en-US" sz="1600"/>
              <a:t>Requirements</a:t>
            </a:r>
            <a:endParaRPr b="1" sz="1600"/>
          </a:p>
          <a:p>
            <a:pPr indent="-330200" lvl="0" marL="457200" rtl="0" algn="l">
              <a:spcBef>
                <a:spcPts val="1800"/>
              </a:spcBef>
              <a:spcAft>
                <a:spcPts val="0"/>
              </a:spcAft>
              <a:buSzPts val="1600"/>
              <a:buChar char="◼"/>
            </a:pPr>
            <a:r>
              <a:rPr lang="en-US" sz="1600"/>
              <a:t>New Haven resident</a:t>
            </a:r>
            <a:endParaRPr sz="1600"/>
          </a:p>
          <a:p>
            <a:pPr indent="-330200" lvl="0" marL="457200" rtl="0" algn="l">
              <a:spcBef>
                <a:spcPts val="0"/>
              </a:spcBef>
              <a:spcAft>
                <a:spcPts val="0"/>
              </a:spcAft>
              <a:buSzPts val="1600"/>
              <a:buChar char="◼"/>
            </a:pPr>
            <a:r>
              <a:rPr lang="en-US" sz="1600"/>
              <a:t>GPA of 3.0 or higher</a:t>
            </a:r>
            <a:endParaRPr sz="1600"/>
          </a:p>
          <a:p>
            <a:pPr indent="-330200" lvl="0" marL="457200" rtl="0" algn="l">
              <a:spcBef>
                <a:spcPts val="0"/>
              </a:spcBef>
              <a:spcAft>
                <a:spcPts val="0"/>
              </a:spcAft>
              <a:buSzPts val="1600"/>
              <a:buChar char="◼"/>
            </a:pPr>
            <a:r>
              <a:rPr lang="en-US" sz="1600"/>
              <a:t>A positive disciplinary record</a:t>
            </a:r>
            <a:endParaRPr sz="1600"/>
          </a:p>
          <a:p>
            <a:pPr indent="-330200" lvl="0" marL="457200" rtl="0" algn="l">
              <a:spcBef>
                <a:spcPts val="0"/>
              </a:spcBef>
              <a:spcAft>
                <a:spcPts val="0"/>
              </a:spcAft>
              <a:buSzPts val="1600"/>
              <a:buChar char="◼"/>
            </a:pPr>
            <a:r>
              <a:rPr lang="en-US" sz="1600"/>
              <a:t>40 hours of community service</a:t>
            </a:r>
            <a:endParaRPr sz="1600"/>
          </a:p>
          <a:p>
            <a:pPr indent="-330200" lvl="0" marL="457200" rtl="0" algn="l">
              <a:spcBef>
                <a:spcPts val="0"/>
              </a:spcBef>
              <a:spcAft>
                <a:spcPts val="0"/>
              </a:spcAft>
              <a:buSzPts val="1600"/>
              <a:buChar char="◼"/>
            </a:pPr>
            <a:r>
              <a:rPr lang="en-US" sz="1600"/>
              <a:t>90% or better attendance record (no more than 72 absences over 4 years)</a:t>
            </a:r>
            <a:endParaRPr sz="1600"/>
          </a:p>
        </p:txBody>
      </p:sp>
      <p:sp>
        <p:nvSpPr>
          <p:cNvPr id="360" name="Google Shape;360;p46"/>
          <p:cNvSpPr txBox="1"/>
          <p:nvPr>
            <p:ph idx="3" type="body"/>
          </p:nvPr>
        </p:nvSpPr>
        <p:spPr>
          <a:xfrm>
            <a:off x="5136641" y="1892607"/>
            <a:ext cx="3566100" cy="6399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solidFill>
                  <a:srgbClr val="000000"/>
                </a:solidFill>
              </a:rPr>
              <a:t>Passport to Promise</a:t>
            </a:r>
            <a:endParaRPr>
              <a:solidFill>
                <a:srgbClr val="000000"/>
              </a:solidFill>
            </a:endParaRPr>
          </a:p>
        </p:txBody>
      </p:sp>
      <p:sp>
        <p:nvSpPr>
          <p:cNvPr id="361" name="Google Shape;361;p46"/>
          <p:cNvSpPr txBox="1"/>
          <p:nvPr>
            <p:ph idx="4" type="body"/>
          </p:nvPr>
        </p:nvSpPr>
        <p:spPr>
          <a:xfrm>
            <a:off x="4870175" y="2366375"/>
            <a:ext cx="3988200" cy="34368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t>20 one-time $1,000 scholarships. Passport recipients who maintain a 2.0 GPA or higher each semester of their freshman year will be eligible for a full New Haven Promise Scholarship in future years.</a:t>
            </a:r>
            <a:endParaRPr sz="1600"/>
          </a:p>
          <a:p>
            <a:pPr indent="0" lvl="0" marL="0" rtl="0" algn="l">
              <a:spcBef>
                <a:spcPts val="1800"/>
              </a:spcBef>
              <a:spcAft>
                <a:spcPts val="0"/>
              </a:spcAft>
              <a:buNone/>
            </a:pPr>
            <a:r>
              <a:rPr b="1" lang="en-US" sz="1600"/>
              <a:t>Requirements</a:t>
            </a:r>
            <a:endParaRPr b="1" sz="1600"/>
          </a:p>
          <a:p>
            <a:pPr indent="-330200" lvl="0" marL="457200" rtl="0" algn="l">
              <a:spcBef>
                <a:spcPts val="1800"/>
              </a:spcBef>
              <a:spcAft>
                <a:spcPts val="0"/>
              </a:spcAft>
              <a:buSzPts val="1600"/>
              <a:buChar char="◼"/>
            </a:pPr>
            <a:r>
              <a:rPr lang="en-US" sz="1600"/>
              <a:t>New Haven resident</a:t>
            </a:r>
            <a:endParaRPr sz="1600"/>
          </a:p>
          <a:p>
            <a:pPr indent="-330200" lvl="0" marL="457200" rtl="0" algn="l">
              <a:spcBef>
                <a:spcPts val="0"/>
              </a:spcBef>
              <a:spcAft>
                <a:spcPts val="0"/>
              </a:spcAft>
              <a:buSzPts val="1600"/>
              <a:buChar char="◼"/>
            </a:pPr>
            <a:r>
              <a:rPr lang="en-US" sz="1600"/>
              <a:t>GPA between 2.5-2.99</a:t>
            </a:r>
            <a:endParaRPr sz="1600"/>
          </a:p>
          <a:p>
            <a:pPr indent="-330200" lvl="0" marL="457200" rtl="0" algn="l">
              <a:spcBef>
                <a:spcPts val="0"/>
              </a:spcBef>
              <a:spcAft>
                <a:spcPts val="0"/>
              </a:spcAft>
              <a:buSzPts val="1600"/>
              <a:buChar char="◼"/>
            </a:pPr>
            <a:r>
              <a:rPr lang="en-US" sz="1600"/>
              <a:t>A positive disciplinary record</a:t>
            </a:r>
            <a:endParaRPr sz="1600"/>
          </a:p>
          <a:p>
            <a:pPr indent="-330200" lvl="0" marL="457200" rtl="0" algn="l">
              <a:spcBef>
                <a:spcPts val="0"/>
              </a:spcBef>
              <a:spcAft>
                <a:spcPts val="0"/>
              </a:spcAft>
              <a:buSzPts val="1600"/>
              <a:buChar char="◼"/>
            </a:pPr>
            <a:r>
              <a:rPr lang="en-US" sz="1600"/>
              <a:t>40 hours of community service</a:t>
            </a:r>
            <a:endParaRPr sz="1600"/>
          </a:p>
          <a:p>
            <a:pPr indent="-330200" lvl="0" marL="457200" rtl="0" algn="l">
              <a:spcBef>
                <a:spcPts val="0"/>
              </a:spcBef>
              <a:spcAft>
                <a:spcPts val="0"/>
              </a:spcAft>
              <a:buSzPts val="1600"/>
              <a:buChar char="◼"/>
            </a:pPr>
            <a:r>
              <a:rPr lang="en-US" sz="1600"/>
              <a:t>90% or better attendance record (no more than 72 absences over 4 years)</a:t>
            </a:r>
            <a:endParaRPr sz="1600"/>
          </a:p>
        </p:txBody>
      </p:sp>
      <p:pic>
        <p:nvPicPr>
          <p:cNvPr id="362" name="Google Shape;362;p46"/>
          <p:cNvPicPr preferRelativeResize="0"/>
          <p:nvPr/>
        </p:nvPicPr>
        <p:blipFill rotWithShape="1">
          <a:blip r:embed="rId3">
            <a:alphaModFix/>
          </a:blip>
          <a:srcRect b="0" l="0" r="0" t="0"/>
          <a:stretch/>
        </p:blipFill>
        <p:spPr>
          <a:xfrm>
            <a:off x="1451175" y="807700"/>
            <a:ext cx="5698599" cy="1004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7"/>
          <p:cNvSpPr txBox="1"/>
          <p:nvPr>
            <p:ph type="title"/>
          </p:nvPr>
        </p:nvSpPr>
        <p:spPr>
          <a:xfrm>
            <a:off x="443549" y="7443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PowerSchool Account</a:t>
            </a:r>
            <a:endParaRPr i="1" sz="2300"/>
          </a:p>
        </p:txBody>
      </p:sp>
      <p:sp>
        <p:nvSpPr>
          <p:cNvPr id="369" name="Google Shape;369;p47"/>
          <p:cNvSpPr txBox="1"/>
          <p:nvPr>
            <p:ph idx="1" type="body"/>
          </p:nvPr>
        </p:nvSpPr>
        <p:spPr>
          <a:xfrm>
            <a:off x="520450" y="1655825"/>
            <a:ext cx="8256900" cy="47199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t>PowerSchools is the electronic platform where students and their parents/</a:t>
            </a:r>
            <a:r>
              <a:rPr lang="en-US" sz="1600"/>
              <a:t>guardians</a:t>
            </a:r>
            <a:r>
              <a:rPr lang="en-US" sz="1600"/>
              <a:t> can find their class schedule, review their assignments for each class, assignment and marking period grades, daily attendance and class attendance. Teachers update grades at least every two weeks in PowerSchool and attendance is maintained throughout the school day each day in PowerSchool.</a:t>
            </a:r>
            <a:endParaRPr sz="1600"/>
          </a:p>
          <a:p>
            <a:pPr indent="0" lvl="0" marL="0" rtl="0" algn="l">
              <a:spcBef>
                <a:spcPts val="1800"/>
              </a:spcBef>
              <a:spcAft>
                <a:spcPts val="0"/>
              </a:spcAft>
              <a:buNone/>
            </a:pPr>
            <a:r>
              <a:rPr b="1" lang="en-US" sz="1600"/>
              <a:t>It is critical that students and their families know their PowerSchool login information starting at the beginning of the year so they can monitor academic progress and attendance throughout the school year.</a:t>
            </a:r>
            <a:endParaRPr b="1" sz="1600"/>
          </a:p>
          <a:p>
            <a:pPr indent="0" lvl="0" marL="0" rtl="0" algn="l">
              <a:spcBef>
                <a:spcPts val="1800"/>
              </a:spcBef>
              <a:spcAft>
                <a:spcPts val="0"/>
              </a:spcAft>
              <a:buNone/>
            </a:pPr>
            <a:r>
              <a:rPr b="1" lang="en-US" sz="1600" u="sng"/>
              <a:t>PowerSchool Accounts are also necessary to fill out the beginning of the year Orientation paperwork online</a:t>
            </a:r>
            <a:r>
              <a:rPr b="1" lang="en-US" sz="1600"/>
              <a:t>.</a:t>
            </a:r>
            <a:endParaRPr b="1" sz="1600"/>
          </a:p>
          <a:p>
            <a:pPr indent="0" lvl="0" marL="0" rtl="0" algn="l">
              <a:spcBef>
                <a:spcPts val="1800"/>
              </a:spcBef>
              <a:spcAft>
                <a:spcPts val="0"/>
              </a:spcAft>
              <a:buNone/>
            </a:pPr>
            <a:r>
              <a:rPr lang="en-US" sz="1600"/>
              <a:t>At the conclusion of this orientation you will be able to pick up your PowerSchool logins for Parents &amp; Students.</a:t>
            </a:r>
            <a:endParaRPr sz="1600"/>
          </a:p>
        </p:txBody>
      </p:sp>
      <p:pic>
        <p:nvPicPr>
          <p:cNvPr id="370" name="Google Shape;370;p47"/>
          <p:cNvPicPr preferRelativeResize="0"/>
          <p:nvPr/>
        </p:nvPicPr>
        <p:blipFill>
          <a:blip r:embed="rId3">
            <a:alphaModFix/>
          </a:blip>
          <a:stretch>
            <a:fillRect/>
          </a:stretch>
        </p:blipFill>
        <p:spPr>
          <a:xfrm>
            <a:off x="6059025" y="5675075"/>
            <a:ext cx="2718324" cy="1043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443549" y="7443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E-Hall Pass</a:t>
            </a:r>
            <a:endParaRPr i="1" sz="2300"/>
          </a:p>
        </p:txBody>
      </p:sp>
      <p:sp>
        <p:nvSpPr>
          <p:cNvPr id="377" name="Google Shape;377;p48"/>
          <p:cNvSpPr txBox="1"/>
          <p:nvPr>
            <p:ph idx="1" type="body"/>
          </p:nvPr>
        </p:nvSpPr>
        <p:spPr>
          <a:xfrm>
            <a:off x="443550" y="2004775"/>
            <a:ext cx="82569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t>Wilbur Cross is going to use the E-Hall Pass system starting this school year.</a:t>
            </a:r>
            <a:endParaRPr sz="1600"/>
          </a:p>
          <a:p>
            <a:pPr indent="0" lvl="0" marL="0" rtl="0" algn="l">
              <a:spcBef>
                <a:spcPts val="1800"/>
              </a:spcBef>
              <a:spcAft>
                <a:spcPts val="0"/>
              </a:spcAft>
              <a:buNone/>
            </a:pPr>
            <a:r>
              <a:rPr b="1" lang="en-US" sz="1600"/>
              <a:t>It is critical that all students have the E-Hall Pass Application on their phone so they can request passes (for example to the bathroom) and receive appointment requests and passes (for example, an </a:t>
            </a:r>
            <a:r>
              <a:rPr b="1" lang="en-US" sz="1600"/>
              <a:t>appointment</a:t>
            </a:r>
            <a:r>
              <a:rPr b="1" lang="en-US" sz="1600"/>
              <a:t> with their school counselor).</a:t>
            </a:r>
            <a:endParaRPr b="1" sz="1600"/>
          </a:p>
          <a:p>
            <a:pPr indent="0" lvl="0" marL="0" rtl="0" algn="l">
              <a:spcBef>
                <a:spcPts val="1800"/>
              </a:spcBef>
              <a:spcAft>
                <a:spcPts val="0"/>
              </a:spcAft>
              <a:buNone/>
            </a:pPr>
            <a:r>
              <a:t/>
            </a:r>
            <a:endParaRPr sz="1600"/>
          </a:p>
        </p:txBody>
      </p:sp>
      <p:pic>
        <p:nvPicPr>
          <p:cNvPr id="378" name="Google Shape;378;p48"/>
          <p:cNvPicPr preferRelativeResize="0"/>
          <p:nvPr/>
        </p:nvPicPr>
        <p:blipFill>
          <a:blip r:embed="rId3">
            <a:alphaModFix/>
          </a:blip>
          <a:stretch>
            <a:fillRect/>
          </a:stretch>
        </p:blipFill>
        <p:spPr>
          <a:xfrm>
            <a:off x="1829700" y="3565273"/>
            <a:ext cx="5122349" cy="3185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9"/>
          <p:cNvSpPr txBox="1"/>
          <p:nvPr>
            <p:ph type="title"/>
          </p:nvPr>
        </p:nvSpPr>
        <p:spPr>
          <a:xfrm>
            <a:off x="457200" y="91440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Opening of School</a:t>
            </a:r>
            <a:endParaRPr/>
          </a:p>
        </p:txBody>
      </p:sp>
      <p:sp>
        <p:nvSpPr>
          <p:cNvPr id="385" name="Google Shape;385;p49"/>
          <p:cNvSpPr txBox="1"/>
          <p:nvPr>
            <p:ph idx="1" type="body"/>
          </p:nvPr>
        </p:nvSpPr>
        <p:spPr>
          <a:xfrm>
            <a:off x="414900" y="2057400"/>
            <a:ext cx="8314200" cy="4302300"/>
          </a:xfrm>
          <a:prstGeom prst="rect">
            <a:avLst/>
          </a:prstGeom>
        </p:spPr>
        <p:txBody>
          <a:bodyPr anchorCtr="0" anchor="t" bIns="45700" lIns="91425" spcFirstLastPara="1" rIns="91425" wrap="square" tIns="45700">
            <a:noAutofit/>
          </a:bodyPr>
          <a:lstStyle/>
          <a:p>
            <a:pPr indent="-342900" lvl="0" marL="457200" rtl="0" algn="l">
              <a:spcBef>
                <a:spcPts val="1800"/>
              </a:spcBef>
              <a:spcAft>
                <a:spcPts val="0"/>
              </a:spcAft>
              <a:buSzPts val="1800"/>
              <a:buChar char="◼"/>
            </a:pPr>
            <a:r>
              <a:rPr b="1" lang="en-US"/>
              <a:t>August 31, 2023 is the</a:t>
            </a:r>
            <a:r>
              <a:rPr lang="en-US"/>
              <a:t> </a:t>
            </a:r>
            <a:r>
              <a:rPr b="1" lang="en-US"/>
              <a:t>first day</a:t>
            </a:r>
            <a:r>
              <a:rPr lang="en-US"/>
              <a:t> of school at Wilbur Cross </a:t>
            </a:r>
            <a:r>
              <a:rPr lang="en-US"/>
              <a:t>for </a:t>
            </a:r>
            <a:r>
              <a:rPr lang="en-US" u="sng"/>
              <a:t>all</a:t>
            </a:r>
            <a:r>
              <a:rPr lang="en-US"/>
              <a:t> students</a:t>
            </a:r>
            <a:br>
              <a:rPr lang="en-US"/>
            </a:br>
            <a:endParaRPr/>
          </a:p>
          <a:p>
            <a:pPr indent="-342900" lvl="0" marL="457200" rtl="0" algn="l">
              <a:spcBef>
                <a:spcPts val="0"/>
              </a:spcBef>
              <a:spcAft>
                <a:spcPts val="0"/>
              </a:spcAft>
              <a:buSzPts val="1800"/>
              <a:buChar char="◼"/>
            </a:pPr>
            <a:r>
              <a:rPr lang="en-US"/>
              <a:t>New students and 10th graders </a:t>
            </a:r>
            <a:r>
              <a:rPr lang="en-US" u="sng"/>
              <a:t>must</a:t>
            </a:r>
            <a:r>
              <a:rPr lang="en-US"/>
              <a:t> submit their CT Health Assessment &amp; Immunizations </a:t>
            </a:r>
            <a:r>
              <a:rPr lang="en-US" u="sng"/>
              <a:t>before</a:t>
            </a:r>
            <a:r>
              <a:rPr lang="en-US"/>
              <a:t> the first day of school </a:t>
            </a:r>
            <a:r>
              <a:rPr i="1" lang="en-US"/>
              <a:t>or you will not be able to attend school.</a:t>
            </a:r>
            <a:br>
              <a:rPr i="1" lang="en-US"/>
            </a:br>
            <a:endParaRPr i="1"/>
          </a:p>
          <a:p>
            <a:pPr indent="-342900" lvl="0" marL="457200" rtl="0" algn="l">
              <a:spcBef>
                <a:spcPts val="0"/>
              </a:spcBef>
              <a:spcAft>
                <a:spcPts val="0"/>
              </a:spcAft>
              <a:buSzPts val="1800"/>
              <a:buChar char="◼"/>
            </a:pPr>
            <a:r>
              <a:rPr lang="en-US"/>
              <a:t>All students are expected to be in school 5 days a week, should arrive no later than 7:20a.m. each day and end the day at 2:00p.m. each day.</a:t>
            </a:r>
            <a:br>
              <a:rPr lang="en-US"/>
            </a:br>
            <a:endParaRPr/>
          </a:p>
          <a:p>
            <a:pPr indent="-342900" lvl="0" marL="457200" rtl="0" algn="l">
              <a:spcBef>
                <a:spcPts val="0"/>
              </a:spcBef>
              <a:spcAft>
                <a:spcPts val="0"/>
              </a:spcAft>
              <a:buSzPts val="1800"/>
              <a:buChar char="◼"/>
            </a:pPr>
            <a:r>
              <a:rPr lang="en-US"/>
              <a:t>Es responsabilidad de los estudiantes seguir su horario tal como está descrito en PowerSchool en todo momento.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3"/>
          <p:cNvPicPr preferRelativeResize="0"/>
          <p:nvPr/>
        </p:nvPicPr>
        <p:blipFill rotWithShape="1">
          <a:blip r:embed="rId3">
            <a:alphaModFix/>
          </a:blip>
          <a:srcRect b="0" l="29158" r="21727" t="22088"/>
          <a:stretch/>
        </p:blipFill>
        <p:spPr>
          <a:xfrm>
            <a:off x="359525" y="878025"/>
            <a:ext cx="7257500" cy="4939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0"/>
          <p:cNvSpPr txBox="1"/>
          <p:nvPr>
            <p:ph type="title"/>
          </p:nvPr>
        </p:nvSpPr>
        <p:spPr>
          <a:xfrm>
            <a:off x="312250" y="31995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Schedule</a:t>
            </a:r>
            <a:endParaRPr/>
          </a:p>
        </p:txBody>
      </p:sp>
      <p:graphicFrame>
        <p:nvGraphicFramePr>
          <p:cNvPr id="392" name="Google Shape;392;p50"/>
          <p:cNvGraphicFramePr/>
          <p:nvPr/>
        </p:nvGraphicFramePr>
        <p:xfrm>
          <a:off x="519888" y="1571725"/>
          <a:ext cx="3000000" cy="3000000"/>
        </p:xfrm>
        <a:graphic>
          <a:graphicData uri="http://schemas.openxmlformats.org/drawingml/2006/table">
            <a:tbl>
              <a:tblPr>
                <a:noFill/>
                <a:tableStyleId>{4B5BF035-8061-426F-AE7F-F19C398079AC}</a:tableStyleId>
              </a:tblPr>
              <a:tblGrid>
                <a:gridCol w="1213275"/>
                <a:gridCol w="1081800"/>
                <a:gridCol w="1645275"/>
                <a:gridCol w="1864425"/>
                <a:gridCol w="1153100"/>
              </a:tblGrid>
              <a:tr h="438075">
                <a:tc gridSpan="5">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Full Day Schedule: Monday, Tuesday, Thursday &amp; Friday</a:t>
                      </a:r>
                      <a:endParaRPr b="1" sz="13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hMerge="1"/>
                <a:tc hMerge="1"/>
                <a:tc hMerge="1"/>
                <a:tc hMerge="1"/>
              </a:tr>
              <a:tr h="417800">
                <a:tc>
                  <a:txBody>
                    <a:bodyPr/>
                    <a:lstStyle/>
                    <a:p>
                      <a:pPr indent="0" lvl="0" marL="0" rtl="0" algn="ctr">
                        <a:lnSpc>
                          <a:spcPct val="115000"/>
                        </a:lnSpc>
                        <a:spcBef>
                          <a:spcPts val="0"/>
                        </a:spcBef>
                        <a:spcAft>
                          <a:spcPts val="0"/>
                        </a:spcAft>
                        <a:buNone/>
                      </a:pPr>
                      <a:r>
                        <a:rPr b="1" lang="en-US" sz="1200">
                          <a:latin typeface="Merriweather"/>
                          <a:ea typeface="Merriweather"/>
                          <a:cs typeface="Merriweather"/>
                          <a:sym typeface="Merriweather"/>
                        </a:rPr>
                        <a:t>Begins</a:t>
                      </a:r>
                      <a:endParaRPr b="1"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200">
                          <a:latin typeface="Merriweather"/>
                          <a:ea typeface="Merriweather"/>
                          <a:cs typeface="Merriweather"/>
                          <a:sym typeface="Merriweather"/>
                        </a:rPr>
                        <a:t>Ends</a:t>
                      </a:r>
                      <a:endParaRPr b="1"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200">
                          <a:latin typeface="Merriweather"/>
                          <a:ea typeface="Merriweather"/>
                          <a:cs typeface="Merriweather"/>
                          <a:sym typeface="Merriweather"/>
                        </a:rPr>
                        <a:t>Period</a:t>
                      </a:r>
                      <a:endParaRPr b="1"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200">
                          <a:latin typeface="Merriweather"/>
                          <a:ea typeface="Merriweather"/>
                          <a:cs typeface="Merriweather"/>
                          <a:sym typeface="Merriweather"/>
                        </a:rPr>
                        <a:t>Duration</a:t>
                      </a:r>
                      <a:endParaRPr b="1"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200">
                          <a:latin typeface="Merriweather"/>
                          <a:ea typeface="Merriweather"/>
                          <a:cs typeface="Merriweather"/>
                          <a:sym typeface="Merriweather"/>
                        </a:rPr>
                        <a:t>Passing Time</a:t>
                      </a:r>
                      <a:endParaRPr b="1"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7:30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8:52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82 minutes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5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8:57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9:09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HR</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12 minutes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5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9:14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10:36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82 minutes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5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gridSpan="2">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10:41 AM - 12:32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2">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Lunch Block (25 min.) / Block 3 (82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4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12:37 PM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1:59 PM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4</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82 minutes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gridSpan="5">
                  <a:txBody>
                    <a:bodyPr/>
                    <a:lstStyle/>
                    <a:p>
                      <a:pPr indent="0" lvl="0" marL="0" rtl="0" algn="ctr">
                        <a:spcBef>
                          <a:spcPts val="0"/>
                        </a:spcBef>
                        <a:spcAft>
                          <a:spcPts val="0"/>
                        </a:spcAft>
                        <a:buNone/>
                      </a:pPr>
                      <a:r>
                        <a:rPr b="1" lang="en-US" sz="1200">
                          <a:latin typeface="Merriweather"/>
                          <a:ea typeface="Merriweather"/>
                          <a:cs typeface="Merriweather"/>
                          <a:sym typeface="Merriweather"/>
                        </a:rPr>
                        <a:t>Lunch Times</a:t>
                      </a:r>
                      <a:endParaRPr b="1"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hMerge="1"/>
                <a:tc hMerge="1"/>
                <a:tc hMerge="1"/>
                <a:tc hMerge="1"/>
              </a:tr>
              <a:tr h="421825">
                <a:tc>
                  <a:txBody>
                    <a:bodyPr/>
                    <a:lstStyle/>
                    <a:p>
                      <a:pPr indent="0" lvl="0" marL="0" rtl="0" algn="l">
                        <a:spcBef>
                          <a:spcPts val="0"/>
                        </a:spcBef>
                        <a:spcAft>
                          <a:spcPts val="0"/>
                        </a:spcAft>
                        <a:buNone/>
                      </a:pPr>
                      <a:r>
                        <a:rPr lang="en-US" sz="1200">
                          <a:latin typeface="Merriweather"/>
                          <a:ea typeface="Merriweather"/>
                          <a:cs typeface="Merriweather"/>
                          <a:sym typeface="Merriweather"/>
                        </a:rPr>
                        <a:t>Lunch 1 (L1)</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Merriweather"/>
                          <a:ea typeface="Merriweather"/>
                          <a:cs typeface="Merriweather"/>
                          <a:sym typeface="Merriweather"/>
                        </a:rPr>
                        <a:t>10.41 - 11.06</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rowSpan="3">
                  <a:txBody>
                    <a:bodyPr/>
                    <a:lstStyle/>
                    <a:p>
                      <a:pPr indent="0" lvl="0" marL="0" rtl="0" algn="ctr">
                        <a:spcBef>
                          <a:spcPts val="0"/>
                        </a:spcBef>
                        <a:spcAft>
                          <a:spcPts val="0"/>
                        </a:spcAft>
                        <a:buNone/>
                      </a:pPr>
                      <a:r>
                        <a:rPr lang="en-US">
                          <a:latin typeface="Merriweather"/>
                          <a:ea typeface="Merriweather"/>
                          <a:cs typeface="Merriweather"/>
                          <a:sym typeface="Merriweather"/>
                        </a:rPr>
                        <a:t>This schedule runs every:</a:t>
                      </a:r>
                      <a:endParaRPr>
                        <a:latin typeface="Merriweather"/>
                        <a:ea typeface="Merriweather"/>
                        <a:cs typeface="Merriweather"/>
                        <a:sym typeface="Merriweather"/>
                      </a:endParaRPr>
                    </a:p>
                    <a:p>
                      <a:pPr indent="0" lvl="0" marL="0" rtl="0" algn="ctr">
                        <a:spcBef>
                          <a:spcPts val="0"/>
                        </a:spcBef>
                        <a:spcAft>
                          <a:spcPts val="0"/>
                        </a:spcAft>
                        <a:buNone/>
                      </a:pPr>
                      <a:r>
                        <a:rPr lang="en-US">
                          <a:latin typeface="Merriweather"/>
                          <a:ea typeface="Merriweather"/>
                          <a:cs typeface="Merriweather"/>
                          <a:sym typeface="Merriweather"/>
                        </a:rPr>
                        <a:t>Monday, Tuesday, Thursday and Friday</a:t>
                      </a:r>
                      <a:endParaRPr>
                        <a:latin typeface="Merriweather"/>
                        <a:ea typeface="Merriweather"/>
                        <a:cs typeface="Merriweather"/>
                        <a:sym typeface="Merriweather"/>
                      </a:endParaRPr>
                    </a:p>
                    <a:p>
                      <a:pPr indent="0" lvl="0" marL="0" rtl="0" algn="ctr">
                        <a:spcBef>
                          <a:spcPts val="0"/>
                        </a:spcBef>
                        <a:spcAft>
                          <a:spcPts val="0"/>
                        </a:spcAft>
                        <a:buNone/>
                      </a:pPr>
                      <a:r>
                        <a:t/>
                      </a:r>
                      <a:endParaRPr sz="1200">
                        <a:latin typeface="Merriweather"/>
                        <a:ea typeface="Merriweather"/>
                        <a:cs typeface="Merriweather"/>
                        <a:sym typeface="Merriweather"/>
                      </a:endParaRPr>
                    </a:p>
                    <a:p>
                      <a:pPr indent="0" lvl="0" marL="0" rtl="0" algn="l">
                        <a:spcBef>
                          <a:spcPts val="0"/>
                        </a:spcBef>
                        <a:spcAft>
                          <a:spcPts val="0"/>
                        </a:spcAft>
                        <a:buNone/>
                      </a:pPr>
                      <a:r>
                        <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hMerge="1"/>
                <a:tc rowSpan="3" hMerge="1"/>
              </a:tr>
              <a:tr h="421825">
                <a:tc>
                  <a:txBody>
                    <a:bodyPr/>
                    <a:lstStyle/>
                    <a:p>
                      <a:pPr indent="0" lvl="0" marL="0" rtl="0" algn="l">
                        <a:spcBef>
                          <a:spcPts val="0"/>
                        </a:spcBef>
                        <a:spcAft>
                          <a:spcPts val="0"/>
                        </a:spcAft>
                        <a:buNone/>
                      </a:pPr>
                      <a:r>
                        <a:rPr lang="en-US" sz="1200">
                          <a:latin typeface="Merriweather"/>
                          <a:ea typeface="Merriweather"/>
                          <a:cs typeface="Merriweather"/>
                          <a:sym typeface="Merriweather"/>
                        </a:rPr>
                        <a:t>Lunch 2 (L2)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Merriweather"/>
                          <a:ea typeface="Merriweather"/>
                          <a:cs typeface="Merriweather"/>
                          <a:sym typeface="Merriweather"/>
                        </a:rPr>
                        <a:t>11.24 - 11.49</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vMerge="1"/>
                <a:tc hMerge="1" vMerge="1"/>
                <a:tc hMerge="1" vMerge="1"/>
              </a:tr>
              <a:tr h="421825">
                <a:tc>
                  <a:txBody>
                    <a:bodyPr/>
                    <a:lstStyle/>
                    <a:p>
                      <a:pPr indent="0" lvl="0" marL="0" rtl="0" algn="l">
                        <a:spcBef>
                          <a:spcPts val="0"/>
                        </a:spcBef>
                        <a:spcAft>
                          <a:spcPts val="0"/>
                        </a:spcAft>
                        <a:buNone/>
                      </a:pPr>
                      <a:r>
                        <a:rPr lang="en-US" sz="1200">
                          <a:latin typeface="Merriweather"/>
                          <a:ea typeface="Merriweather"/>
                          <a:cs typeface="Merriweather"/>
                          <a:sym typeface="Merriweather"/>
                        </a:rPr>
                        <a:t>Lunch 3 (L3)</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Merriweather"/>
                          <a:ea typeface="Merriweather"/>
                          <a:cs typeface="Merriweather"/>
                          <a:sym typeface="Merriweather"/>
                        </a:rPr>
                        <a:t>12.07 - 12.32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vMerge="1"/>
                <a:tc hMerge="1" vMerge="1"/>
                <a:tc hMerge="1" v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1"/>
          <p:cNvSpPr txBox="1"/>
          <p:nvPr>
            <p:ph type="title"/>
          </p:nvPr>
        </p:nvSpPr>
        <p:spPr>
          <a:xfrm>
            <a:off x="312250" y="31995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Schedule</a:t>
            </a:r>
            <a:endParaRPr/>
          </a:p>
        </p:txBody>
      </p:sp>
      <p:graphicFrame>
        <p:nvGraphicFramePr>
          <p:cNvPr id="399" name="Google Shape;399;p51"/>
          <p:cNvGraphicFramePr/>
          <p:nvPr/>
        </p:nvGraphicFramePr>
        <p:xfrm>
          <a:off x="312238" y="1462938"/>
          <a:ext cx="3000000" cy="3000000"/>
        </p:xfrm>
        <a:graphic>
          <a:graphicData uri="http://schemas.openxmlformats.org/drawingml/2006/table">
            <a:tbl>
              <a:tblPr>
                <a:noFill/>
                <a:tableStyleId>{4B5BF035-8061-426F-AE7F-F19C398079AC}</a:tableStyleId>
              </a:tblPr>
              <a:tblGrid>
                <a:gridCol w="1311875"/>
                <a:gridCol w="1456725"/>
                <a:gridCol w="1894800"/>
                <a:gridCol w="1134975"/>
                <a:gridCol w="1425725"/>
              </a:tblGrid>
              <a:tr h="461400">
                <a:tc gridSpan="5">
                  <a:txBody>
                    <a:bodyPr/>
                    <a:lstStyle/>
                    <a:p>
                      <a:pPr indent="0" lvl="0" marL="0" rtl="0" algn="ctr">
                        <a:lnSpc>
                          <a:spcPct val="115000"/>
                        </a:lnSpc>
                        <a:spcBef>
                          <a:spcPts val="0"/>
                        </a:spcBef>
                        <a:spcAft>
                          <a:spcPts val="0"/>
                        </a:spcAft>
                        <a:buNone/>
                      </a:pPr>
                      <a:r>
                        <a:rPr b="1" lang="en-US">
                          <a:latin typeface="Merriweather"/>
                          <a:ea typeface="Merriweather"/>
                          <a:cs typeface="Merriweather"/>
                          <a:sym typeface="Merriweather"/>
                        </a:rPr>
                        <a:t>Full Day Schedule: </a:t>
                      </a:r>
                      <a:r>
                        <a:rPr b="1" lang="en-US">
                          <a:latin typeface="Merriweather"/>
                          <a:ea typeface="Merriweather"/>
                          <a:cs typeface="Merriweather"/>
                          <a:sym typeface="Merriweather"/>
                        </a:rPr>
                        <a:t>Wednesday</a:t>
                      </a:r>
                      <a:endParaRPr b="1">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c hMerge="1"/>
                <a:tc hMerge="1"/>
                <a:tc hMerge="1"/>
              </a:tr>
              <a:tr h="381525">
                <a:tc>
                  <a:txBody>
                    <a:bodyPr/>
                    <a:lstStyle/>
                    <a:p>
                      <a:pPr indent="0" lvl="0" marL="0" rtl="0" algn="ctr">
                        <a:lnSpc>
                          <a:spcPct val="115000"/>
                        </a:lnSpc>
                        <a:spcBef>
                          <a:spcPts val="0"/>
                        </a:spcBef>
                        <a:spcAft>
                          <a:spcPts val="0"/>
                        </a:spcAft>
                        <a:buClr>
                          <a:schemeClr val="dk1"/>
                        </a:buClr>
                        <a:buSzPts val="1100"/>
                        <a:buFont typeface="Arial"/>
                        <a:buNone/>
                      </a:pPr>
                      <a:r>
                        <a:rPr b="1" lang="en-US" sz="1300">
                          <a:solidFill>
                            <a:schemeClr val="dk1"/>
                          </a:solidFill>
                          <a:latin typeface="Merriweather"/>
                          <a:ea typeface="Merriweather"/>
                          <a:cs typeface="Merriweather"/>
                          <a:sym typeface="Merriweather"/>
                        </a:rPr>
                        <a:t>Begins</a:t>
                      </a:r>
                      <a:endParaRPr sz="13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Ends</a:t>
                      </a:r>
                      <a:endParaRPr b="1" sz="13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Period</a:t>
                      </a:r>
                      <a:endParaRPr b="1" sz="13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Duration</a:t>
                      </a:r>
                      <a:endParaRPr b="1" sz="13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300">
                          <a:latin typeface="Merriweather"/>
                          <a:ea typeface="Merriweather"/>
                          <a:cs typeface="Merriweather"/>
                          <a:sym typeface="Merriweather"/>
                        </a:rPr>
                        <a:t>Passing Time</a:t>
                      </a:r>
                      <a:endParaRPr sz="13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001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7:30 AM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8:44 AM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74 minutes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5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01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8:49 AM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9:34 AM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Extended Homeroom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45 minutes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5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01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9:39 AM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10:53 AM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2</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74 minutes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5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0150">
                <a:tc gridSpan="2">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10:58 AM - 12.42</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lang="en-US" sz="1100">
                          <a:solidFill>
                            <a:schemeClr val="dk1"/>
                          </a:solidFill>
                          <a:latin typeface="Merriweather"/>
                          <a:ea typeface="Merriweather"/>
                          <a:cs typeface="Merriweather"/>
                          <a:sym typeface="Merriweather"/>
                        </a:rPr>
                        <a:t>Lunch Block (25 min.)) / Block 3 (74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4</a:t>
                      </a:r>
                      <a:r>
                        <a:rPr lang="en-US" sz="1100">
                          <a:solidFill>
                            <a:schemeClr val="dk1"/>
                          </a:solidFill>
                          <a:latin typeface="Merriweather"/>
                          <a:ea typeface="Merriweather"/>
                          <a:cs typeface="Merriweather"/>
                          <a:sym typeface="Merriweather"/>
                        </a:rPr>
                        <a:t>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12:46 PM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2:00 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4</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74 minutes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4650">
                <a:tc gridSpan="5">
                  <a:txBody>
                    <a:bodyPr/>
                    <a:lstStyle/>
                    <a:p>
                      <a:pPr indent="0" lvl="0" marL="0" rtl="0" algn="ctr">
                        <a:lnSpc>
                          <a:spcPct val="115000"/>
                        </a:lnSpc>
                        <a:spcBef>
                          <a:spcPts val="0"/>
                        </a:spcBef>
                        <a:spcAft>
                          <a:spcPts val="0"/>
                        </a:spcAft>
                        <a:buNone/>
                      </a:pPr>
                      <a:r>
                        <a:rPr b="1" lang="en-US" sz="1100">
                          <a:solidFill>
                            <a:schemeClr val="dk1"/>
                          </a:solidFill>
                          <a:latin typeface="Merriweather"/>
                          <a:ea typeface="Merriweather"/>
                          <a:cs typeface="Merriweather"/>
                          <a:sym typeface="Merriweather"/>
                        </a:rPr>
                        <a:t>Lunch Times</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c hMerge="1"/>
                <a:tc hMerge="1"/>
                <a:tc hMerge="1"/>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Lunch 1 (L1)</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10.58 - 11.27 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rowSpan="3">
                  <a:txBody>
                    <a:bodyPr/>
                    <a:lstStyle/>
                    <a:p>
                      <a:pPr indent="0" lvl="0" marL="0" rtl="0" algn="ctr">
                        <a:lnSpc>
                          <a:spcPct val="115000"/>
                        </a:lnSpc>
                        <a:spcBef>
                          <a:spcPts val="0"/>
                        </a:spcBef>
                        <a:spcAft>
                          <a:spcPts val="0"/>
                        </a:spcAft>
                        <a:buNone/>
                      </a:pPr>
                      <a:r>
                        <a:rPr lang="en-US" sz="1500">
                          <a:latin typeface="Merriweather"/>
                          <a:ea typeface="Merriweather"/>
                          <a:cs typeface="Merriweather"/>
                          <a:sym typeface="Merriweather"/>
                        </a:rPr>
                        <a:t>This schedule runs every Wednesday</a:t>
                      </a:r>
                      <a:endParaRPr sz="15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hMerge="1"/>
                <a:tc rowSpan="3" hMerge="1"/>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Lunch 2 (L2)</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11:41 - 12.06 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vMerge="1"/>
                <a:tc hMerge="1" vMerge="1"/>
                <a:tc hMerge="1" vMerge="1"/>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Lunch 3 (L3)</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12:17 - 12:42PM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gridSpan="3" vMerge="1"/>
                <a:tc hMerge="1" vMerge="1"/>
                <a:tc hMerge="1" vMerge="1"/>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2"/>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Wellness Wednesday</a:t>
            </a:r>
            <a:endParaRPr/>
          </a:p>
        </p:txBody>
      </p:sp>
      <p:sp>
        <p:nvSpPr>
          <p:cNvPr id="406" name="Google Shape;406;p52"/>
          <p:cNvSpPr txBox="1"/>
          <p:nvPr>
            <p:ph idx="1" type="body"/>
          </p:nvPr>
        </p:nvSpPr>
        <p:spPr>
          <a:xfrm>
            <a:off x="457200" y="2057400"/>
            <a:ext cx="83760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Wellness Wednesday is a Social Emotional &amp; Wellness program that we have grown here at Wilbur Cross. It is an outgrowth of what we have learned during the COVID-19 pandemic and what a group of our Wilbur Cross students developed.</a:t>
            </a:r>
            <a:endParaRPr/>
          </a:p>
          <a:p>
            <a:pPr indent="0" lvl="0" marL="0" rtl="0" algn="l">
              <a:spcBef>
                <a:spcPts val="1800"/>
              </a:spcBef>
              <a:spcAft>
                <a:spcPts val="0"/>
              </a:spcAft>
              <a:buNone/>
            </a:pPr>
            <a:r>
              <a:rPr lang="en-US"/>
              <a:t>Every Wednesday we will run an extended homeroom schedule. Students will either:</a:t>
            </a:r>
            <a:endParaRPr/>
          </a:p>
          <a:p>
            <a:pPr indent="-342900" lvl="0" marL="457200" rtl="0" algn="l">
              <a:spcBef>
                <a:spcPts val="1800"/>
              </a:spcBef>
              <a:spcAft>
                <a:spcPts val="0"/>
              </a:spcAft>
              <a:buSzPts val="1800"/>
              <a:buChar char="◼"/>
            </a:pPr>
            <a:r>
              <a:rPr lang="en-US"/>
              <a:t>participate in programming (for example: board games, Henna, teacher office hours, social work groups, etc.)</a:t>
            </a:r>
            <a:endParaRPr/>
          </a:p>
          <a:p>
            <a:pPr indent="-342900" lvl="0" marL="457200" rtl="0" algn="l">
              <a:spcBef>
                <a:spcPts val="0"/>
              </a:spcBef>
              <a:spcAft>
                <a:spcPts val="0"/>
              </a:spcAft>
              <a:buSzPts val="1800"/>
              <a:buChar char="◼"/>
            </a:pPr>
            <a:r>
              <a:rPr lang="en-US"/>
              <a:t>engage in explicit social emotional and wellness lessons with their homeroom teacher </a:t>
            </a:r>
            <a:endParaRPr/>
          </a:p>
          <a:p>
            <a:pPr indent="-342900" lvl="0" marL="457200" rtl="0" algn="l">
              <a:spcBef>
                <a:spcPts val="0"/>
              </a:spcBef>
              <a:spcAft>
                <a:spcPts val="0"/>
              </a:spcAft>
              <a:buSzPts val="1800"/>
              <a:buChar char="◼"/>
            </a:pPr>
            <a:r>
              <a:rPr lang="en-US"/>
              <a:t>prepare for their SLCs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3"/>
          <p:cNvSpPr txBox="1"/>
          <p:nvPr>
            <p:ph type="title"/>
          </p:nvPr>
        </p:nvSpPr>
        <p:spPr>
          <a:xfrm>
            <a:off x="449125" y="737767"/>
            <a:ext cx="7221600" cy="114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300"/>
              <a:t>What To Bring To School</a:t>
            </a:r>
            <a:endParaRPr sz="3300"/>
          </a:p>
        </p:txBody>
      </p:sp>
      <p:sp>
        <p:nvSpPr>
          <p:cNvPr id="412" name="Google Shape;412;p53"/>
          <p:cNvSpPr txBox="1"/>
          <p:nvPr>
            <p:ph idx="1" type="body"/>
          </p:nvPr>
        </p:nvSpPr>
        <p:spPr>
          <a:xfrm>
            <a:off x="484350" y="1880967"/>
            <a:ext cx="81753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2100"/>
              <a:t>Make sure every day you:</a:t>
            </a:r>
            <a:endParaRPr sz="2100"/>
          </a:p>
          <a:p>
            <a:pPr indent="-361950" lvl="0" marL="457200" rtl="0" algn="l">
              <a:spcBef>
                <a:spcPts val="1800"/>
              </a:spcBef>
              <a:spcAft>
                <a:spcPts val="0"/>
              </a:spcAft>
              <a:buSzPts val="2100"/>
              <a:buChar char="◼"/>
            </a:pPr>
            <a:r>
              <a:rPr lang="en-US" sz="2100"/>
              <a:t>Bring a water bottle (no glass)</a:t>
            </a:r>
            <a:br>
              <a:rPr lang="en-US" sz="2100"/>
            </a:br>
            <a:endParaRPr sz="2100"/>
          </a:p>
          <a:p>
            <a:pPr indent="-361950" lvl="0" marL="457200" rtl="0" algn="l">
              <a:spcBef>
                <a:spcPts val="0"/>
              </a:spcBef>
              <a:spcAft>
                <a:spcPts val="0"/>
              </a:spcAft>
              <a:buSzPts val="2100"/>
              <a:buChar char="◼"/>
            </a:pPr>
            <a:r>
              <a:rPr lang="en-US" sz="2100"/>
              <a:t>Materials needed for your classes that day</a:t>
            </a:r>
            <a:br>
              <a:rPr lang="en-US" sz="2100"/>
            </a:br>
            <a:endParaRPr sz="2100"/>
          </a:p>
          <a:p>
            <a:pPr indent="-361950" lvl="0" marL="457200" rtl="0" algn="l">
              <a:spcBef>
                <a:spcPts val="0"/>
              </a:spcBef>
              <a:spcAft>
                <a:spcPts val="0"/>
              </a:spcAft>
              <a:buSzPts val="2100"/>
              <a:buChar char="◼"/>
            </a:pPr>
            <a:r>
              <a:rPr lang="en-US" sz="2100"/>
              <a:t>Regarding lockers:  If you want a locker, see your Academy Administrator for a Locker Assignment</a:t>
            </a:r>
            <a:endParaRPr sz="2100"/>
          </a:p>
          <a:p>
            <a:pPr indent="0" lvl="0" marL="0" rtl="0" algn="l">
              <a:spcBef>
                <a:spcPts val="1800"/>
              </a:spcBef>
              <a:spcAft>
                <a:spcPts val="0"/>
              </a:spcAft>
              <a:buNone/>
            </a:pPr>
            <a:r>
              <a:t/>
            </a:r>
            <a:endParaRPr sz="2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4"/>
          <p:cNvSpPr txBox="1"/>
          <p:nvPr>
            <p:ph type="title"/>
          </p:nvPr>
        </p:nvSpPr>
        <p:spPr>
          <a:xfrm>
            <a:off x="457200" y="626633"/>
            <a:ext cx="7215000" cy="114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Wilbur Cross &amp; COVID-19 </a:t>
            </a:r>
            <a:endParaRPr sz="3200"/>
          </a:p>
        </p:txBody>
      </p:sp>
      <p:sp>
        <p:nvSpPr>
          <p:cNvPr id="418" name="Google Shape;418;p54"/>
          <p:cNvSpPr txBox="1"/>
          <p:nvPr>
            <p:ph idx="1" type="body"/>
          </p:nvPr>
        </p:nvSpPr>
        <p:spPr>
          <a:xfrm>
            <a:off x="457200" y="1897650"/>
            <a:ext cx="8354100" cy="4384800"/>
          </a:xfrm>
          <a:prstGeom prst="rect">
            <a:avLst/>
          </a:prstGeom>
        </p:spPr>
        <p:txBody>
          <a:bodyPr anchorCtr="0" anchor="t" bIns="45700" lIns="91425" spcFirstLastPara="1" rIns="91425" wrap="square" tIns="45700">
            <a:noAutofit/>
          </a:bodyPr>
          <a:lstStyle/>
          <a:p>
            <a:pPr indent="-333375" lvl="0" marL="457200" rtl="0" algn="l">
              <a:spcBef>
                <a:spcPts val="1800"/>
              </a:spcBef>
              <a:spcAft>
                <a:spcPts val="0"/>
              </a:spcAft>
              <a:buClr>
                <a:srgbClr val="980000"/>
              </a:buClr>
              <a:buSzPts val="1650"/>
              <a:buChar char="◼"/>
            </a:pPr>
            <a:r>
              <a:rPr b="1" lang="en-US" sz="1650"/>
              <a:t>As of July 5, 2022 masks are optional. </a:t>
            </a:r>
            <a:r>
              <a:rPr lang="en-US" sz="1650"/>
              <a:t>If you choose to wear a mask it must be a </a:t>
            </a:r>
            <a:r>
              <a:rPr lang="en-US" sz="1650"/>
              <a:t>cloth mask or disposable mask. </a:t>
            </a:r>
            <a:r>
              <a:rPr b="1" lang="en-US" sz="1650" u="sng"/>
              <a:t>No ski masks, bandanas or other non-standard masks are allowed.</a:t>
            </a:r>
            <a:br>
              <a:rPr b="1" lang="en-US" sz="1650" u="sng"/>
            </a:br>
            <a:endParaRPr b="1" sz="1650" u="sng"/>
          </a:p>
          <a:p>
            <a:pPr indent="-333375" lvl="0" marL="457200" rtl="0" algn="l">
              <a:spcBef>
                <a:spcPts val="0"/>
              </a:spcBef>
              <a:spcAft>
                <a:spcPts val="0"/>
              </a:spcAft>
              <a:buClr>
                <a:srgbClr val="980000"/>
              </a:buClr>
              <a:buSzPts val="1650"/>
              <a:buChar char="◼"/>
            </a:pPr>
            <a:r>
              <a:rPr lang="en-US" sz="1650"/>
              <a:t>If masks are reinstituted, we expect cooperation to keep the community safe.</a:t>
            </a:r>
            <a:br>
              <a:rPr lang="en-US" sz="1650"/>
            </a:br>
            <a:endParaRPr sz="1650"/>
          </a:p>
          <a:p>
            <a:pPr indent="-333375" lvl="0" marL="457200" rtl="0" algn="l">
              <a:spcBef>
                <a:spcPts val="0"/>
              </a:spcBef>
              <a:spcAft>
                <a:spcPts val="0"/>
              </a:spcAft>
              <a:buClr>
                <a:srgbClr val="980000"/>
              </a:buClr>
              <a:buSzPts val="1650"/>
              <a:buChar char="◼"/>
            </a:pPr>
            <a:r>
              <a:rPr lang="en-US" sz="1650"/>
              <a:t>If your child is sick they should stay home. The School Nurses will provided guidance if your child is COVID positive or should you have questions in regards to a possible exposure outside of school.</a:t>
            </a:r>
            <a:br>
              <a:rPr lang="en-US" sz="1650"/>
            </a:br>
            <a:endParaRPr sz="1650"/>
          </a:p>
          <a:p>
            <a:pPr indent="-333375" lvl="0" marL="457200" rtl="0" algn="l">
              <a:spcBef>
                <a:spcPts val="0"/>
              </a:spcBef>
              <a:spcAft>
                <a:spcPts val="0"/>
              </a:spcAft>
              <a:buClr>
                <a:srgbClr val="980000"/>
              </a:buClr>
              <a:buSzPts val="1650"/>
              <a:buChar char="◼"/>
            </a:pPr>
            <a:r>
              <a:rPr lang="en-US" sz="1650"/>
              <a:t>As guidance and protocols evolve and change at the State, City and District level communications will go out to students, family and staff.</a:t>
            </a:r>
            <a:endParaRPr sz="165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5"/>
          <p:cNvSpPr txBox="1"/>
          <p:nvPr>
            <p:ph type="title"/>
          </p:nvPr>
        </p:nvSpPr>
        <p:spPr>
          <a:xfrm>
            <a:off x="457199" y="413300"/>
            <a:ext cx="6508500" cy="1524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School Counselors</a:t>
            </a:r>
            <a:endParaRPr/>
          </a:p>
        </p:txBody>
      </p:sp>
      <p:sp>
        <p:nvSpPr>
          <p:cNvPr id="424" name="Google Shape;424;p55"/>
          <p:cNvSpPr txBox="1"/>
          <p:nvPr>
            <p:ph idx="1" type="body"/>
          </p:nvPr>
        </p:nvSpPr>
        <p:spPr>
          <a:xfrm>
            <a:off x="378175" y="1834792"/>
            <a:ext cx="8521500" cy="4391100"/>
          </a:xfrm>
          <a:prstGeom prst="rect">
            <a:avLst/>
          </a:prstGeom>
        </p:spPr>
        <p:txBody>
          <a:bodyPr anchorCtr="0" anchor="t" bIns="45700" lIns="91425" spcFirstLastPara="1" rIns="91425" wrap="square" tIns="45700">
            <a:noAutofit/>
          </a:bodyPr>
          <a:lstStyle/>
          <a:p>
            <a:pPr indent="-336550" lvl="0" marL="457200" rtl="0" algn="l">
              <a:spcBef>
                <a:spcPts val="1800"/>
              </a:spcBef>
              <a:spcAft>
                <a:spcPts val="0"/>
              </a:spcAft>
              <a:buSzPts val="1700"/>
              <a:buChar char="◼"/>
            </a:pPr>
            <a:r>
              <a:rPr lang="en-US" sz="1700"/>
              <a:t>Each student at Wilbur Cross is assigned a School Counselor.</a:t>
            </a:r>
            <a:br>
              <a:rPr lang="en-US" sz="1700"/>
            </a:br>
            <a:endParaRPr sz="1700"/>
          </a:p>
          <a:p>
            <a:pPr indent="-336550" lvl="0" marL="457200" rtl="0" algn="l">
              <a:spcBef>
                <a:spcPts val="0"/>
              </a:spcBef>
              <a:spcAft>
                <a:spcPts val="0"/>
              </a:spcAft>
              <a:buSzPts val="1700"/>
              <a:buChar char="◼"/>
            </a:pPr>
            <a:r>
              <a:rPr lang="en-US" sz="1700"/>
              <a:t>School Counselors support students in </a:t>
            </a:r>
            <a:r>
              <a:rPr lang="en-US" sz="1700"/>
              <a:t>scheduling</a:t>
            </a:r>
            <a:r>
              <a:rPr lang="en-US" sz="1700"/>
              <a:t> classes, understanding where they are in relation to graduation requirements, support social emotional well being, oversee the development and communication of 504 plans and much more.</a:t>
            </a:r>
            <a:br>
              <a:rPr lang="en-US" sz="1700"/>
            </a:br>
            <a:endParaRPr sz="1700"/>
          </a:p>
          <a:p>
            <a:pPr indent="-336550" lvl="0" marL="457200" rtl="0" algn="l">
              <a:spcBef>
                <a:spcPts val="0"/>
              </a:spcBef>
              <a:spcAft>
                <a:spcPts val="0"/>
              </a:spcAft>
              <a:buSzPts val="1700"/>
              <a:buChar char="◼"/>
            </a:pPr>
            <a:r>
              <a:rPr lang="en-US" sz="1700"/>
              <a:t>If a student would like to meet with their School Counselor they must</a:t>
            </a:r>
            <a:r>
              <a:rPr lang="en-US" sz="1700"/>
              <a:t> </a:t>
            </a:r>
            <a:r>
              <a:rPr lang="en-US" sz="1700" u="sng"/>
              <a:t>make an appointment</a:t>
            </a:r>
            <a:r>
              <a:rPr lang="en-US" sz="1700"/>
              <a:t> through email or calling with the exception being if a student is in crisis or has an emergency and needs to see their counselor.</a:t>
            </a:r>
            <a:br>
              <a:rPr lang="en-US" sz="1700"/>
            </a:br>
            <a:endParaRPr sz="1700"/>
          </a:p>
          <a:p>
            <a:pPr indent="-336550" lvl="0" marL="457200" rtl="0" algn="l">
              <a:spcBef>
                <a:spcPts val="0"/>
              </a:spcBef>
              <a:spcAft>
                <a:spcPts val="0"/>
              </a:spcAft>
              <a:buSzPts val="1700"/>
              <a:buChar char="◼"/>
            </a:pPr>
            <a:r>
              <a:rPr lang="en-US" sz="1700"/>
              <a:t>Any questions regarding courses or credits should be directed to your child’s school counselor.</a:t>
            </a:r>
            <a:br>
              <a:rPr lang="en-US" sz="1700"/>
            </a:br>
            <a:endParaRPr sz="1700"/>
          </a:p>
          <a:p>
            <a:pPr indent="-336550" lvl="0" marL="457200" rtl="0" algn="l">
              <a:spcBef>
                <a:spcPts val="0"/>
              </a:spcBef>
              <a:spcAft>
                <a:spcPts val="0"/>
              </a:spcAft>
              <a:buSzPts val="1700"/>
              <a:buChar char="◼"/>
            </a:pPr>
            <a:r>
              <a:rPr lang="en-US" sz="1700"/>
              <a:t>The window to request to add/drop a class is from now until September 22nd and must be done through the Google Form on our website.</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6"/>
          <p:cNvSpPr txBox="1"/>
          <p:nvPr>
            <p:ph type="title"/>
          </p:nvPr>
        </p:nvSpPr>
        <p:spPr>
          <a:xfrm>
            <a:off x="414900" y="75960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Emergency Contacts &amp; Forms</a:t>
            </a:r>
            <a:endParaRPr/>
          </a:p>
        </p:txBody>
      </p:sp>
      <p:sp>
        <p:nvSpPr>
          <p:cNvPr id="431" name="Google Shape;431;p56"/>
          <p:cNvSpPr txBox="1"/>
          <p:nvPr>
            <p:ph idx="1" type="body"/>
          </p:nvPr>
        </p:nvSpPr>
        <p:spPr>
          <a:xfrm>
            <a:off x="414900" y="1799825"/>
            <a:ext cx="84558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700"/>
              <a:t>Please make sure you </a:t>
            </a:r>
            <a:r>
              <a:rPr b="1" lang="en-US" sz="1700"/>
              <a:t>complete all the required forms</a:t>
            </a:r>
            <a:r>
              <a:rPr lang="en-US" sz="1700"/>
              <a:t>, </a:t>
            </a:r>
            <a:r>
              <a:rPr i="1" lang="en-US" sz="1700"/>
              <a:t>especially the Emergency Contact form</a:t>
            </a:r>
            <a:r>
              <a:rPr lang="en-US" sz="1700"/>
              <a:t>. All forms will be completed </a:t>
            </a:r>
            <a:r>
              <a:rPr i="1" lang="en-US" sz="1700"/>
              <a:t>electronically </a:t>
            </a:r>
            <a:r>
              <a:rPr lang="en-US" sz="1700"/>
              <a:t>this year. To fill out forms:</a:t>
            </a:r>
            <a:endParaRPr sz="1700"/>
          </a:p>
          <a:p>
            <a:pPr indent="-323850" lvl="0" marL="457200" rtl="0" algn="l">
              <a:spcBef>
                <a:spcPts val="1800"/>
              </a:spcBef>
              <a:spcAft>
                <a:spcPts val="0"/>
              </a:spcAft>
              <a:buSzPts val="1500"/>
              <a:buChar char="◼"/>
            </a:pPr>
            <a:r>
              <a:rPr lang="en-US" sz="1700"/>
              <a:t>Go to Wilbur Cross website https://www.nhps.net/cross</a:t>
            </a:r>
            <a:endParaRPr sz="1700"/>
          </a:p>
          <a:p>
            <a:pPr indent="-323850" lvl="0" marL="457200" rtl="0" algn="l">
              <a:spcBef>
                <a:spcPts val="0"/>
              </a:spcBef>
              <a:spcAft>
                <a:spcPts val="0"/>
              </a:spcAft>
              <a:buSzPts val="1500"/>
              <a:buChar char="◼"/>
            </a:pPr>
            <a:r>
              <a:rPr lang="en-US" sz="1700"/>
              <a:t>Click on button for “Orientation Forms”</a:t>
            </a:r>
            <a:endParaRPr sz="1700"/>
          </a:p>
          <a:p>
            <a:pPr indent="-336550" lvl="0" marL="457200" rtl="0" algn="l">
              <a:spcBef>
                <a:spcPts val="0"/>
              </a:spcBef>
              <a:spcAft>
                <a:spcPts val="0"/>
              </a:spcAft>
              <a:buSzPts val="1700"/>
              <a:buChar char="◼"/>
            </a:pPr>
            <a:r>
              <a:rPr lang="en-US" sz="1700"/>
              <a:t>Electronically complete forms under the welcome letter</a:t>
            </a:r>
            <a:endParaRPr sz="1700"/>
          </a:p>
          <a:p>
            <a:pPr indent="0" lvl="0" marL="0" rtl="0" algn="l">
              <a:spcBef>
                <a:spcPts val="1800"/>
              </a:spcBef>
              <a:spcAft>
                <a:spcPts val="0"/>
              </a:spcAft>
              <a:buNone/>
            </a:pPr>
            <a:r>
              <a:rPr b="1" lang="en-US" sz="1700"/>
              <a:t>Please remember: </a:t>
            </a:r>
            <a:r>
              <a:rPr lang="en-US" sz="1700"/>
              <a:t>If you have moved, your home a</a:t>
            </a:r>
            <a:r>
              <a:rPr lang="en-US" sz="1700"/>
              <a:t>ddresses must be changed at the S</a:t>
            </a:r>
            <a:r>
              <a:rPr i="1" lang="en-US" sz="1700"/>
              <a:t>chool Choice Enrollment Office downtown</a:t>
            </a:r>
            <a:r>
              <a:rPr lang="en-US" sz="1700"/>
              <a:t>. Make sure you have multiple emergency contacts on file with us.</a:t>
            </a:r>
            <a:endParaRPr sz="1700"/>
          </a:p>
          <a:p>
            <a:pPr indent="0" lvl="0" marL="0" rtl="0" algn="l">
              <a:spcBef>
                <a:spcPts val="1800"/>
              </a:spcBef>
              <a:spcAft>
                <a:spcPts val="0"/>
              </a:spcAft>
              <a:buNone/>
            </a:pPr>
            <a:r>
              <a:rPr b="1" lang="en-US" sz="1700"/>
              <a:t>All of this information is critically important and allows for the communication regarding the safety and wellbeing of your child! </a:t>
            </a:r>
            <a:endParaRPr b="1" sz="1700"/>
          </a:p>
          <a:p>
            <a:pPr indent="0" lvl="0" marL="0" rtl="0" algn="l">
              <a:spcBef>
                <a:spcPts val="1800"/>
              </a:spcBef>
              <a:spcAft>
                <a:spcPts val="0"/>
              </a:spcAft>
              <a:buNone/>
            </a:pPr>
            <a:r>
              <a:rPr b="1" lang="en-US" sz="1700"/>
              <a:t>You will need your PowerSchool Log in or to create an account to update the information.</a:t>
            </a:r>
            <a:endParaRPr b="1" sz="17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7"/>
          <p:cNvSpPr txBox="1"/>
          <p:nvPr>
            <p:ph type="title"/>
          </p:nvPr>
        </p:nvSpPr>
        <p:spPr>
          <a:xfrm>
            <a:off x="443924" y="668633"/>
            <a:ext cx="6508500" cy="114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Student Technology</a:t>
            </a:r>
            <a:endParaRPr/>
          </a:p>
        </p:txBody>
      </p:sp>
      <p:sp>
        <p:nvSpPr>
          <p:cNvPr id="437" name="Google Shape;437;p57"/>
          <p:cNvSpPr txBox="1"/>
          <p:nvPr>
            <p:ph idx="1" type="body"/>
          </p:nvPr>
        </p:nvSpPr>
        <p:spPr>
          <a:xfrm>
            <a:off x="593150" y="1811925"/>
            <a:ext cx="8176800" cy="4373400"/>
          </a:xfrm>
          <a:prstGeom prst="rect">
            <a:avLst/>
          </a:prstGeom>
        </p:spPr>
        <p:txBody>
          <a:bodyPr anchorCtr="0" anchor="t" bIns="45700" lIns="91425" spcFirstLastPara="1" rIns="91425" wrap="square" tIns="45700">
            <a:noAutofit/>
          </a:bodyPr>
          <a:lstStyle/>
          <a:p>
            <a:pPr indent="-336550" lvl="0" marL="457200" rtl="0" algn="l">
              <a:spcBef>
                <a:spcPts val="1800"/>
              </a:spcBef>
              <a:spcAft>
                <a:spcPts val="0"/>
              </a:spcAft>
              <a:buSzPts val="1700"/>
              <a:buChar char="◼"/>
            </a:pPr>
            <a:r>
              <a:rPr lang="en-US" sz="1700"/>
              <a:t>Students who receive devices from NHPS are responsible for maintaining the device in good condition. Laptops must be returned upon graduation or if withdrawing from Cross. Students must follow the Acceptable Use Policy at all times on these devices, at home and at school.</a:t>
            </a:r>
            <a:br>
              <a:rPr lang="en-US" sz="1700"/>
            </a:br>
            <a:endParaRPr sz="1700"/>
          </a:p>
          <a:p>
            <a:pPr indent="-336550" lvl="0" marL="457200" rtl="0" algn="l">
              <a:spcBef>
                <a:spcPts val="0"/>
              </a:spcBef>
              <a:spcAft>
                <a:spcPts val="0"/>
              </a:spcAft>
              <a:buSzPts val="1700"/>
              <a:buChar char="◼"/>
            </a:pPr>
            <a:r>
              <a:rPr lang="en-US" sz="1700"/>
              <a:t>Students using chromebook carts, Mac Labs and other technology in the school must take care of equipment at all times and follow the Acceptable Use Policy.</a:t>
            </a:r>
            <a:br>
              <a:rPr lang="en-US" sz="1700"/>
            </a:br>
            <a:endParaRPr sz="1700"/>
          </a:p>
          <a:p>
            <a:pPr indent="-336550" lvl="0" marL="457200" rtl="0" algn="l">
              <a:spcBef>
                <a:spcPts val="0"/>
              </a:spcBef>
              <a:spcAft>
                <a:spcPts val="0"/>
              </a:spcAft>
              <a:buSzPts val="1700"/>
              <a:buChar char="◼"/>
            </a:pPr>
            <a:r>
              <a:rPr lang="en-US" sz="1700"/>
              <a:t>Students must follow the Acceptable Use Policy (AUP) outlined by the District and Wilbur Cross. The AUP can be found in the Student &amp; Family Handbook.</a:t>
            </a:r>
            <a:br>
              <a:rPr lang="en-US" sz="1700"/>
            </a:br>
            <a:endParaRPr sz="1700"/>
          </a:p>
          <a:p>
            <a:pPr indent="-336550" lvl="0" marL="457200" rtl="0" algn="l">
              <a:spcBef>
                <a:spcPts val="0"/>
              </a:spcBef>
              <a:spcAft>
                <a:spcPts val="0"/>
              </a:spcAft>
              <a:buSzPts val="1700"/>
              <a:buChar char="◼"/>
            </a:pPr>
            <a:r>
              <a:rPr lang="en-US" sz="1700"/>
              <a:t>Wilbur Cross </a:t>
            </a:r>
            <a:r>
              <a:rPr lang="en-US" sz="1700" u="sng"/>
              <a:t>is not</a:t>
            </a:r>
            <a:r>
              <a:rPr lang="en-US" sz="1700"/>
              <a:t> responsible or liable for students’ technology or cellphones.</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8"/>
          <p:cNvSpPr txBox="1"/>
          <p:nvPr>
            <p:ph type="title"/>
          </p:nvPr>
        </p:nvSpPr>
        <p:spPr>
          <a:xfrm>
            <a:off x="457199" y="74625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Safe School Policy</a:t>
            </a:r>
            <a:endParaRPr/>
          </a:p>
        </p:txBody>
      </p:sp>
      <p:sp>
        <p:nvSpPr>
          <p:cNvPr id="444" name="Google Shape;444;p58"/>
          <p:cNvSpPr txBox="1"/>
          <p:nvPr>
            <p:ph idx="1" type="body"/>
          </p:nvPr>
        </p:nvSpPr>
        <p:spPr>
          <a:xfrm>
            <a:off x="457200" y="2186650"/>
            <a:ext cx="8376300" cy="3916500"/>
          </a:xfrm>
          <a:prstGeom prst="rect">
            <a:avLst/>
          </a:prstGeom>
        </p:spPr>
        <p:txBody>
          <a:bodyPr anchorCtr="0" anchor="t" bIns="45700" lIns="91425" spcFirstLastPara="1" rIns="91425" wrap="square" tIns="45700">
            <a:noAutofit/>
          </a:bodyPr>
          <a:lstStyle/>
          <a:p>
            <a:pPr indent="-342900" lvl="0" marL="457200" rtl="0" algn="l">
              <a:spcBef>
                <a:spcPts val="1800"/>
              </a:spcBef>
              <a:spcAft>
                <a:spcPts val="0"/>
              </a:spcAft>
              <a:buSzPts val="1800"/>
              <a:buChar char="◼"/>
            </a:pPr>
            <a:r>
              <a:rPr lang="en-US"/>
              <a:t>The Safe School Policy for Wilbur Cross is on the school website and includes the Code of Conduct, </a:t>
            </a:r>
            <a:r>
              <a:rPr lang="en-US"/>
              <a:t>Discipline and Student &amp; Family Handbook</a:t>
            </a:r>
            <a:r>
              <a:rPr lang="en-US"/>
              <a:t>.</a:t>
            </a:r>
            <a:br>
              <a:rPr lang="en-US"/>
            </a:br>
            <a:endParaRPr/>
          </a:p>
          <a:p>
            <a:pPr indent="-342900" lvl="0" marL="457200" rtl="0" algn="l">
              <a:spcBef>
                <a:spcPts val="0"/>
              </a:spcBef>
              <a:spcAft>
                <a:spcPts val="0"/>
              </a:spcAft>
              <a:buSzPts val="1800"/>
              <a:buChar char="◼"/>
            </a:pPr>
            <a:r>
              <a:rPr lang="en-US"/>
              <a:t>The Safe School Policy </a:t>
            </a:r>
            <a:r>
              <a:rPr lang="en-US"/>
              <a:t>outlines important school and district rules. Take time to read through the Safe School Policy. You should keep it to reference throughout the school year</a:t>
            </a:r>
            <a:r>
              <a:rPr lang="en-US"/>
              <a:t>.</a:t>
            </a:r>
            <a:br>
              <a:rPr lang="en-US"/>
            </a:br>
            <a:endParaRPr/>
          </a:p>
          <a:p>
            <a:pPr indent="-342900" lvl="0" marL="457200" rtl="0" algn="l">
              <a:spcBef>
                <a:spcPts val="0"/>
              </a:spcBef>
              <a:spcAft>
                <a:spcPts val="0"/>
              </a:spcAft>
              <a:buSzPts val="1800"/>
              <a:buChar char="◼"/>
            </a:pPr>
            <a:r>
              <a:rPr lang="en-US"/>
              <a:t>The Safe School Policy contains information on:</a:t>
            </a:r>
            <a:endParaRPr/>
          </a:p>
          <a:p>
            <a:pPr indent="-342900" lvl="1" marL="914400" rtl="0" algn="l">
              <a:spcBef>
                <a:spcPts val="0"/>
              </a:spcBef>
              <a:spcAft>
                <a:spcPts val="0"/>
              </a:spcAft>
              <a:buSzPts val="1800"/>
              <a:buChar char="◼"/>
            </a:pPr>
            <a:r>
              <a:rPr lang="en-US"/>
              <a:t>Student Rights and </a:t>
            </a:r>
            <a:r>
              <a:rPr lang="en-US"/>
              <a:t>Responsibilities</a:t>
            </a:r>
            <a:endParaRPr/>
          </a:p>
          <a:p>
            <a:pPr indent="-342900" lvl="1" marL="914400" rtl="0" algn="l">
              <a:spcBef>
                <a:spcPts val="0"/>
              </a:spcBef>
              <a:spcAft>
                <a:spcPts val="0"/>
              </a:spcAft>
              <a:buSzPts val="1800"/>
              <a:buChar char="◼"/>
            </a:pPr>
            <a:r>
              <a:rPr lang="en-US"/>
              <a:t>Expectations for students, parents, teachers, administrators and schools</a:t>
            </a:r>
            <a:endParaRPr/>
          </a:p>
          <a:p>
            <a:pPr indent="-342900" lvl="1" marL="914400" rtl="0" algn="l">
              <a:spcBef>
                <a:spcPts val="0"/>
              </a:spcBef>
              <a:spcAft>
                <a:spcPts val="0"/>
              </a:spcAft>
              <a:buSzPts val="1800"/>
              <a:buChar char="◼"/>
            </a:pPr>
            <a:r>
              <a:rPr lang="en-US"/>
              <a:t>List of major and minor offenses and corresponding consequences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9"/>
          <p:cNvSpPr txBox="1"/>
          <p:nvPr>
            <p:ph idx="1" type="body"/>
          </p:nvPr>
        </p:nvSpPr>
        <p:spPr>
          <a:xfrm>
            <a:off x="636550" y="1717800"/>
            <a:ext cx="8214300" cy="40455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2100"/>
              <a:buChar char="◼"/>
            </a:pPr>
            <a:r>
              <a:rPr lang="en-US" sz="1900"/>
              <a:t>RESPECT yourself and others</a:t>
            </a:r>
            <a:endParaRPr sz="1900"/>
          </a:p>
          <a:p>
            <a:pPr indent="-255270" lvl="0" marL="274320" rtl="0" algn="l">
              <a:spcBef>
                <a:spcPts val="480"/>
              </a:spcBef>
              <a:spcAft>
                <a:spcPts val="0"/>
              </a:spcAft>
              <a:buSzPts val="2100"/>
              <a:buChar char="◼"/>
            </a:pPr>
            <a:r>
              <a:rPr lang="en-US" sz="1900"/>
              <a:t>Maintain maturity, integrity and character</a:t>
            </a:r>
            <a:endParaRPr sz="1900"/>
          </a:p>
          <a:p>
            <a:pPr indent="-255270" lvl="0" marL="274320" rtl="0" algn="l">
              <a:spcBef>
                <a:spcPts val="480"/>
              </a:spcBef>
              <a:spcAft>
                <a:spcPts val="0"/>
              </a:spcAft>
              <a:buSzPts val="2100"/>
              <a:buChar char="◼"/>
            </a:pPr>
            <a:r>
              <a:rPr b="1" lang="en-US" sz="1900"/>
              <a:t>Follow your schedule</a:t>
            </a:r>
            <a:r>
              <a:rPr lang="en-US" sz="1900"/>
              <a:t>.  Be in your class.  Not in the halls during class time.  Hall sweeps happen here.</a:t>
            </a:r>
            <a:endParaRPr sz="1900"/>
          </a:p>
          <a:p>
            <a:pPr indent="-255270" lvl="0" marL="274320" rtl="0" algn="l">
              <a:spcBef>
                <a:spcPts val="480"/>
              </a:spcBef>
              <a:spcAft>
                <a:spcPts val="0"/>
              </a:spcAft>
              <a:buSzPts val="2100"/>
              <a:buChar char="◼"/>
            </a:pPr>
            <a:r>
              <a:rPr lang="en-US" sz="1900"/>
              <a:t>Be honest - it’s a </a:t>
            </a:r>
            <a:r>
              <a:rPr lang="en-US" sz="1900"/>
              <a:t>chance to explain your thinking and think through choices.</a:t>
            </a:r>
            <a:endParaRPr sz="1900"/>
          </a:p>
          <a:p>
            <a:pPr indent="-255270" lvl="0" marL="274320" rtl="0" algn="l">
              <a:spcBef>
                <a:spcPts val="480"/>
              </a:spcBef>
              <a:spcAft>
                <a:spcPts val="0"/>
              </a:spcAft>
              <a:buSzPts val="2100"/>
              <a:buChar char="◼"/>
            </a:pPr>
            <a:r>
              <a:rPr lang="en-US" sz="1900"/>
              <a:t>Opening doors-help keep us safe! </a:t>
            </a:r>
            <a:endParaRPr sz="1900"/>
          </a:p>
          <a:p>
            <a:pPr indent="-255270" lvl="0" marL="274320" rtl="0" algn="l">
              <a:spcBef>
                <a:spcPts val="480"/>
              </a:spcBef>
              <a:spcAft>
                <a:spcPts val="0"/>
              </a:spcAft>
              <a:buSzPts val="2100"/>
              <a:buChar char="◼"/>
            </a:pPr>
            <a:r>
              <a:rPr lang="en-US" sz="1900"/>
              <a:t>Uber Eats and Other Deliveries are </a:t>
            </a:r>
            <a:r>
              <a:rPr lang="en-US" sz="1900" u="sng"/>
              <a:t>not</a:t>
            </a:r>
            <a:r>
              <a:rPr lang="en-US" sz="1900"/>
              <a:t> allowed and will be confiscated if found</a:t>
            </a:r>
            <a:endParaRPr sz="1900"/>
          </a:p>
          <a:p>
            <a:pPr indent="-255270" lvl="0" marL="274320" rtl="0" algn="l">
              <a:spcBef>
                <a:spcPts val="480"/>
              </a:spcBef>
              <a:spcAft>
                <a:spcPts val="0"/>
              </a:spcAft>
              <a:buSzPts val="2100"/>
              <a:buChar char="◼"/>
            </a:pPr>
            <a:r>
              <a:rPr lang="en-US" sz="1900"/>
              <a:t>Bullying and/or harassment will not be tolerated</a:t>
            </a:r>
            <a:endParaRPr sz="1900"/>
          </a:p>
          <a:p>
            <a:pPr indent="-255270" lvl="0" marL="274320" rtl="0" algn="l">
              <a:spcBef>
                <a:spcPts val="480"/>
              </a:spcBef>
              <a:spcAft>
                <a:spcPts val="0"/>
              </a:spcAft>
              <a:buSzPts val="2100"/>
              <a:buChar char="◼"/>
            </a:pPr>
            <a:r>
              <a:rPr lang="en-US" sz="1900"/>
              <a:t>Find an adult to talk to if you are having trouble</a:t>
            </a:r>
            <a:endParaRPr sz="1900"/>
          </a:p>
          <a:p>
            <a:pPr indent="-255270" lvl="0" marL="274320" rtl="0" algn="l">
              <a:spcBef>
                <a:spcPts val="480"/>
              </a:spcBef>
              <a:spcAft>
                <a:spcPts val="0"/>
              </a:spcAft>
              <a:buSzPts val="2100"/>
              <a:buChar char="◼"/>
            </a:pPr>
            <a:r>
              <a:rPr lang="en-US" sz="1900"/>
              <a:t>If you choose to fight, you choose </a:t>
            </a:r>
            <a:r>
              <a:rPr b="1" lang="en-US" sz="1900">
                <a:solidFill>
                  <a:srgbClr val="AD0101"/>
                </a:solidFill>
              </a:rPr>
              <a:t>9 days suspension!</a:t>
            </a:r>
            <a:endParaRPr b="1" sz="1900">
              <a:solidFill>
                <a:srgbClr val="AD0101"/>
              </a:solidFill>
            </a:endParaRPr>
          </a:p>
          <a:p>
            <a:pPr indent="0" lvl="0" marL="0" rtl="0" algn="l">
              <a:spcBef>
                <a:spcPts val="480"/>
              </a:spcBef>
              <a:spcAft>
                <a:spcPts val="0"/>
              </a:spcAft>
              <a:buNone/>
            </a:pPr>
            <a:r>
              <a:t/>
            </a:r>
            <a:endParaRPr sz="1200">
              <a:solidFill>
                <a:schemeClr val="dk1"/>
              </a:solidFill>
            </a:endParaRPr>
          </a:p>
          <a:p>
            <a:pPr indent="0" lvl="0" marL="0" rtl="0" algn="l">
              <a:spcBef>
                <a:spcPts val="480"/>
              </a:spcBef>
              <a:spcAft>
                <a:spcPts val="0"/>
              </a:spcAft>
              <a:buNone/>
            </a:pPr>
            <a:r>
              <a:rPr i="1" lang="en-US" sz="1900">
                <a:solidFill>
                  <a:schemeClr val="dk1"/>
                </a:solidFill>
              </a:rPr>
              <a:t>For more detailed information, please refer to the Wilbur Cross Student &amp; Family Handbook.</a:t>
            </a:r>
            <a:endParaRPr i="1" sz="1900">
              <a:solidFill>
                <a:schemeClr val="dk1"/>
              </a:solidFill>
            </a:endParaRPr>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p:txBody>
      </p:sp>
      <p:sp>
        <p:nvSpPr>
          <p:cNvPr id="450" name="Google Shape;450;p59"/>
          <p:cNvSpPr txBox="1"/>
          <p:nvPr>
            <p:ph type="title"/>
          </p:nvPr>
        </p:nvSpPr>
        <p:spPr>
          <a:xfrm>
            <a:off x="457199" y="658875"/>
            <a:ext cx="65085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FFFF"/>
              </a:buClr>
              <a:buSzPts val="4400"/>
              <a:buFont typeface="Candara"/>
              <a:buNone/>
            </a:pPr>
            <a:r>
              <a:rPr lang="en-US"/>
              <a:t>Behavioral Expectations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154500" y="50560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Mr. Matt Brown</a:t>
            </a:r>
            <a:endParaRPr/>
          </a:p>
          <a:p>
            <a:pPr indent="0" lvl="0" marL="0" rtl="0" algn="ctr">
              <a:spcBef>
                <a:spcPts val="0"/>
              </a:spcBef>
              <a:spcAft>
                <a:spcPts val="0"/>
              </a:spcAft>
              <a:buNone/>
            </a:pPr>
            <a:r>
              <a:rPr lang="en-US"/>
              <a:t>Principal</a:t>
            </a:r>
            <a:endParaRPr/>
          </a:p>
        </p:txBody>
      </p:sp>
      <p:sp>
        <p:nvSpPr>
          <p:cNvPr id="190" name="Google Shape;190;p24"/>
          <p:cNvSpPr txBox="1"/>
          <p:nvPr>
            <p:ph type="title"/>
          </p:nvPr>
        </p:nvSpPr>
        <p:spPr>
          <a:xfrm>
            <a:off x="268363" y="429325"/>
            <a:ext cx="6477000" cy="56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Meet the Administrative Team!</a:t>
            </a:r>
            <a:endParaRPr/>
          </a:p>
        </p:txBody>
      </p:sp>
      <p:pic>
        <p:nvPicPr>
          <p:cNvPr id="191" name="Google Shape;191;p24"/>
          <p:cNvPicPr preferRelativeResize="0"/>
          <p:nvPr/>
        </p:nvPicPr>
        <p:blipFill>
          <a:blip r:embed="rId3">
            <a:alphaModFix/>
          </a:blip>
          <a:stretch>
            <a:fillRect/>
          </a:stretch>
        </p:blipFill>
        <p:spPr>
          <a:xfrm>
            <a:off x="2938914" y="1401151"/>
            <a:ext cx="2656574" cy="35397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0"/>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Reminders …</a:t>
            </a:r>
            <a:endParaRPr/>
          </a:p>
        </p:txBody>
      </p:sp>
      <p:sp>
        <p:nvSpPr>
          <p:cNvPr id="457" name="Google Shape;457;p60"/>
          <p:cNvSpPr txBox="1"/>
          <p:nvPr>
            <p:ph idx="1" type="body"/>
          </p:nvPr>
        </p:nvSpPr>
        <p:spPr>
          <a:xfrm>
            <a:off x="457200" y="2057400"/>
            <a:ext cx="8399400" cy="3916500"/>
          </a:xfrm>
          <a:prstGeom prst="rect">
            <a:avLst/>
          </a:prstGeom>
        </p:spPr>
        <p:txBody>
          <a:bodyPr anchorCtr="0" anchor="t" bIns="45700" lIns="91425" spcFirstLastPara="1" rIns="91425" wrap="square" tIns="45700">
            <a:noAutofit/>
          </a:bodyPr>
          <a:lstStyle/>
          <a:p>
            <a:pPr indent="-355600" lvl="0" marL="457200" rtl="0" algn="l">
              <a:spcBef>
                <a:spcPts val="1800"/>
              </a:spcBef>
              <a:spcAft>
                <a:spcPts val="0"/>
              </a:spcAft>
              <a:buSzPts val="2000"/>
              <a:buChar char="■"/>
            </a:pPr>
            <a:r>
              <a:rPr b="1" lang="en-US"/>
              <a:t>Our code of conduct has specific consequences for behavior that </a:t>
            </a:r>
            <a:r>
              <a:rPr b="1" lang="en-US"/>
              <a:t>influences</a:t>
            </a:r>
            <a:r>
              <a:rPr b="1" lang="en-US"/>
              <a:t> the safety of the community</a:t>
            </a:r>
            <a:endParaRPr b="1"/>
          </a:p>
          <a:p>
            <a:pPr indent="-355600" lvl="1" marL="914400" rtl="0" algn="l">
              <a:spcBef>
                <a:spcPts val="0"/>
              </a:spcBef>
              <a:spcAft>
                <a:spcPts val="0"/>
              </a:spcAft>
              <a:buClr>
                <a:schemeClr val="dk1"/>
              </a:buClr>
              <a:buSzPts val="2000"/>
              <a:buChar char="○"/>
            </a:pPr>
            <a:r>
              <a:rPr lang="en-US" sz="2000"/>
              <a:t>Substances</a:t>
            </a:r>
            <a:endParaRPr sz="2000"/>
          </a:p>
          <a:p>
            <a:pPr indent="-355600" lvl="1" marL="914400" rtl="0" algn="l">
              <a:spcBef>
                <a:spcPts val="0"/>
              </a:spcBef>
              <a:spcAft>
                <a:spcPts val="0"/>
              </a:spcAft>
              <a:buClr>
                <a:schemeClr val="dk1"/>
              </a:buClr>
              <a:buSzPts val="2000"/>
              <a:buChar char="○"/>
            </a:pPr>
            <a:r>
              <a:rPr lang="en-US" sz="2000"/>
              <a:t>Authorized entry doors</a:t>
            </a:r>
            <a:endParaRPr sz="2000"/>
          </a:p>
          <a:p>
            <a:pPr indent="-355600" lvl="1" marL="914400" rtl="0" algn="l">
              <a:spcBef>
                <a:spcPts val="0"/>
              </a:spcBef>
              <a:spcAft>
                <a:spcPts val="0"/>
              </a:spcAft>
              <a:buClr>
                <a:schemeClr val="dk1"/>
              </a:buClr>
              <a:buSzPts val="2000"/>
              <a:buChar char="○"/>
            </a:pPr>
            <a:r>
              <a:rPr lang="en-US" sz="2000"/>
              <a:t>Opening doors for students or propping doors open</a:t>
            </a:r>
            <a:endParaRPr sz="2000"/>
          </a:p>
          <a:p>
            <a:pPr indent="-355600" lvl="1" marL="914400" rtl="0" algn="l">
              <a:spcBef>
                <a:spcPts val="0"/>
              </a:spcBef>
              <a:spcAft>
                <a:spcPts val="0"/>
              </a:spcAft>
              <a:buClr>
                <a:schemeClr val="dk1"/>
              </a:buClr>
              <a:buSzPts val="2000"/>
              <a:buChar char="○"/>
            </a:pPr>
            <a:r>
              <a:rPr lang="en-US" sz="2000"/>
              <a:t>Weapons</a:t>
            </a:r>
            <a:endParaRPr sz="2000"/>
          </a:p>
          <a:p>
            <a:pPr indent="-355600" lvl="1" marL="914400" rtl="0" algn="l">
              <a:spcBef>
                <a:spcPts val="0"/>
              </a:spcBef>
              <a:spcAft>
                <a:spcPts val="0"/>
              </a:spcAft>
              <a:buClr>
                <a:schemeClr val="dk1"/>
              </a:buClr>
              <a:buSzPts val="2000"/>
              <a:buChar char="○"/>
            </a:pPr>
            <a:r>
              <a:rPr lang="en-US" sz="2000"/>
              <a:t>Confronting students without adult help</a:t>
            </a:r>
            <a:endParaRPr sz="2000"/>
          </a:p>
          <a:p>
            <a:pPr indent="-355600" lvl="1" marL="914400" rtl="0" algn="l">
              <a:spcBef>
                <a:spcPts val="0"/>
              </a:spcBef>
              <a:spcAft>
                <a:spcPts val="0"/>
              </a:spcAft>
              <a:buClr>
                <a:schemeClr val="dk1"/>
              </a:buClr>
              <a:buSzPts val="2000"/>
              <a:buChar char="○"/>
            </a:pPr>
            <a:r>
              <a:rPr lang="en-US" sz="2000"/>
              <a:t>Social Media</a:t>
            </a:r>
            <a:endParaRPr sz="2000"/>
          </a:p>
          <a:p>
            <a:pPr indent="-355600" lvl="1" marL="914400" rtl="0" algn="l">
              <a:spcBef>
                <a:spcPts val="0"/>
              </a:spcBef>
              <a:spcAft>
                <a:spcPts val="0"/>
              </a:spcAft>
              <a:buClr>
                <a:schemeClr val="dk1"/>
              </a:buClr>
              <a:buSzPts val="2000"/>
              <a:buChar char="○"/>
            </a:pPr>
            <a:r>
              <a:rPr lang="en-US" sz="2000"/>
              <a:t>Filming</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1"/>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Daily Attendance</a:t>
            </a:r>
            <a:endParaRPr/>
          </a:p>
        </p:txBody>
      </p:sp>
      <p:sp>
        <p:nvSpPr>
          <p:cNvPr id="464" name="Google Shape;464;p61"/>
          <p:cNvSpPr txBox="1"/>
          <p:nvPr>
            <p:ph idx="1" type="body"/>
          </p:nvPr>
        </p:nvSpPr>
        <p:spPr>
          <a:xfrm>
            <a:off x="562350" y="2057400"/>
            <a:ext cx="8270700" cy="3916500"/>
          </a:xfrm>
          <a:prstGeom prst="rect">
            <a:avLst/>
          </a:prstGeom>
        </p:spPr>
        <p:txBody>
          <a:bodyPr anchorCtr="0" anchor="t" bIns="45700" lIns="91425" spcFirstLastPara="1" rIns="91425" wrap="square" tIns="45700">
            <a:noAutofit/>
          </a:bodyPr>
          <a:lstStyle/>
          <a:p>
            <a:pPr indent="-261620" lvl="0" marL="274320" rtl="0" algn="l">
              <a:spcBef>
                <a:spcPts val="480"/>
              </a:spcBef>
              <a:spcAft>
                <a:spcPts val="0"/>
              </a:spcAft>
              <a:buSzPts val="2200"/>
              <a:buChar char="◼"/>
            </a:pPr>
            <a:r>
              <a:rPr b="1" lang="en-US"/>
              <a:t>Daily school attendance is important! Attendance is ultimately the </a:t>
            </a:r>
            <a:r>
              <a:rPr b="1" lang="en-US"/>
              <a:t>responsibility</a:t>
            </a:r>
            <a:r>
              <a:rPr b="1" lang="en-US"/>
              <a:t> of the student and their parent(s)/</a:t>
            </a:r>
            <a:r>
              <a:rPr b="1" lang="en-US"/>
              <a:t>guardian</a:t>
            </a:r>
            <a:r>
              <a:rPr b="1" lang="en-US"/>
              <a:t>(s).</a:t>
            </a:r>
            <a:br>
              <a:rPr lang="en-US"/>
            </a:br>
            <a:endParaRPr/>
          </a:p>
          <a:p>
            <a:pPr indent="-261620" lvl="0" marL="274320" rtl="0" algn="l">
              <a:spcBef>
                <a:spcPts val="480"/>
              </a:spcBef>
              <a:spcAft>
                <a:spcPts val="0"/>
              </a:spcAft>
              <a:buSzPts val="2200"/>
              <a:buChar char="◼"/>
            </a:pPr>
            <a:r>
              <a:rPr lang="en-US"/>
              <a:t>Students who have 4 unexcused absences in any given month or have 10 or more unexcused absences are considered truant and the Academy Attendance Team will refer the student to the Truancy Officer in addition to other interventions.</a:t>
            </a:r>
            <a:br>
              <a:rPr lang="en-US"/>
            </a:br>
            <a:endParaRPr/>
          </a:p>
          <a:p>
            <a:pPr indent="-261620" lvl="0" marL="274320" rtl="0" algn="l">
              <a:spcBef>
                <a:spcPts val="480"/>
              </a:spcBef>
              <a:spcAft>
                <a:spcPts val="0"/>
              </a:spcAft>
              <a:buSzPts val="2200"/>
              <a:buChar char="◼"/>
            </a:pPr>
            <a:r>
              <a:rPr lang="en-US"/>
              <a:t>If your child is absent from school due to illness or doctor appointment, please be sure to call or email the Main Office to let us know and turn in any doctor’s notes or documentation in the Main Office or via email.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2"/>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Class</a:t>
            </a:r>
            <a:r>
              <a:rPr lang="en-US"/>
              <a:t> Attendance</a:t>
            </a:r>
            <a:endParaRPr/>
          </a:p>
        </p:txBody>
      </p:sp>
      <p:sp>
        <p:nvSpPr>
          <p:cNvPr id="471" name="Google Shape;471;p62"/>
          <p:cNvSpPr txBox="1"/>
          <p:nvPr>
            <p:ph idx="1" type="body"/>
          </p:nvPr>
        </p:nvSpPr>
        <p:spPr>
          <a:xfrm>
            <a:off x="562350" y="2057400"/>
            <a:ext cx="8270700" cy="3916500"/>
          </a:xfrm>
          <a:prstGeom prst="rect">
            <a:avLst/>
          </a:prstGeom>
        </p:spPr>
        <p:txBody>
          <a:bodyPr anchorCtr="0" anchor="t" bIns="45700" lIns="91425" spcFirstLastPara="1" rIns="91425" wrap="square" tIns="45700">
            <a:noAutofit/>
          </a:bodyPr>
          <a:lstStyle/>
          <a:p>
            <a:pPr indent="-261620" lvl="0" marL="274320" rtl="0" algn="l">
              <a:spcBef>
                <a:spcPts val="480"/>
              </a:spcBef>
              <a:spcAft>
                <a:spcPts val="0"/>
              </a:spcAft>
              <a:buSzPts val="2200"/>
              <a:buChar char="◼"/>
            </a:pPr>
            <a:r>
              <a:rPr b="1" lang="en-US"/>
              <a:t>Class </a:t>
            </a:r>
            <a:r>
              <a:rPr b="1" lang="en-US"/>
              <a:t>attendance is critical! </a:t>
            </a:r>
            <a:r>
              <a:rPr lang="en-US"/>
              <a:t>Getting to class on time (before the bell rings) and staying in the class the full period is the responsibility of the student. </a:t>
            </a:r>
            <a:br>
              <a:rPr lang="en-US"/>
            </a:br>
            <a:endParaRPr/>
          </a:p>
          <a:p>
            <a:pPr indent="-261620" lvl="0" marL="274320" rtl="0" algn="l">
              <a:spcBef>
                <a:spcPts val="480"/>
              </a:spcBef>
              <a:spcAft>
                <a:spcPts val="0"/>
              </a:spcAft>
              <a:buSzPts val="2200"/>
              <a:buChar char="◼"/>
            </a:pPr>
            <a:r>
              <a:rPr lang="en-US"/>
              <a:t>Class attendance is taken every day for each class. Attendance can be seen on PowerSchool.</a:t>
            </a:r>
            <a:br>
              <a:rPr lang="en-US"/>
            </a:br>
            <a:endParaRPr/>
          </a:p>
          <a:p>
            <a:pPr indent="-261620" lvl="0" marL="274320" rtl="0" algn="l">
              <a:spcBef>
                <a:spcPts val="480"/>
              </a:spcBef>
              <a:spcAft>
                <a:spcPts val="0"/>
              </a:spcAft>
              <a:buSzPts val="2200"/>
              <a:buChar char="◼"/>
            </a:pPr>
            <a:r>
              <a:rPr b="1" lang="en-US"/>
              <a:t>Hall Sweeps</a:t>
            </a:r>
            <a:r>
              <a:rPr b="1" lang="en-US"/>
              <a:t> will be conducted regularly. </a:t>
            </a:r>
            <a:r>
              <a:rPr lang="en-US"/>
              <a:t>Students have 5 minutes of transition time between each class. After the bell rings if students are still in the hallway and a Hall Sweep will be conducted. If students accumulate more than 3 Hall Sweeps consequences, including suspension, may be applied.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3"/>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Student Support Services</a:t>
            </a:r>
            <a:endParaRPr/>
          </a:p>
        </p:txBody>
      </p:sp>
      <p:sp>
        <p:nvSpPr>
          <p:cNvPr id="478" name="Google Shape;478;p63"/>
          <p:cNvSpPr txBox="1"/>
          <p:nvPr>
            <p:ph idx="1" type="body"/>
          </p:nvPr>
        </p:nvSpPr>
        <p:spPr>
          <a:xfrm>
            <a:off x="800100" y="2214563"/>
            <a:ext cx="3566100" cy="3911700"/>
          </a:xfrm>
          <a:prstGeom prst="rect">
            <a:avLst/>
          </a:prstGeom>
        </p:spPr>
        <p:txBody>
          <a:bodyPr anchorCtr="0" anchor="t" bIns="45700" lIns="91425" spcFirstLastPara="1" rIns="91425" wrap="square" tIns="45700">
            <a:noAutofit/>
          </a:bodyPr>
          <a:lstStyle/>
          <a:p>
            <a:pPr indent="-342900" lvl="0" marL="457200" rtl="0" algn="l">
              <a:spcBef>
                <a:spcPts val="1800"/>
              </a:spcBef>
              <a:spcAft>
                <a:spcPts val="0"/>
              </a:spcAft>
              <a:buSzPts val="1800"/>
              <a:buChar char="◼"/>
            </a:pPr>
            <a:r>
              <a:rPr lang="en-US"/>
              <a:t>Body Shop</a:t>
            </a:r>
            <a:endParaRPr/>
          </a:p>
          <a:p>
            <a:pPr indent="-342900" lvl="0" marL="457200" rtl="0" algn="l">
              <a:spcBef>
                <a:spcPts val="0"/>
              </a:spcBef>
              <a:spcAft>
                <a:spcPts val="0"/>
              </a:spcAft>
              <a:buSzPts val="1800"/>
              <a:buChar char="◼"/>
            </a:pPr>
            <a:r>
              <a:rPr lang="en-US"/>
              <a:t>Substance Abuse Intervention</a:t>
            </a:r>
            <a:endParaRPr/>
          </a:p>
          <a:p>
            <a:pPr indent="-342900" lvl="0" marL="457200" rtl="0" algn="l">
              <a:spcBef>
                <a:spcPts val="0"/>
              </a:spcBef>
              <a:spcAft>
                <a:spcPts val="0"/>
              </a:spcAft>
              <a:buSzPts val="1800"/>
              <a:buChar char="◼"/>
            </a:pPr>
            <a:r>
              <a:rPr lang="en-US"/>
              <a:t>College &amp; Career Center</a:t>
            </a:r>
            <a:endParaRPr/>
          </a:p>
          <a:p>
            <a:pPr indent="-342900" lvl="0" marL="457200" rtl="0" algn="l">
              <a:spcBef>
                <a:spcPts val="0"/>
              </a:spcBef>
              <a:spcAft>
                <a:spcPts val="0"/>
              </a:spcAft>
              <a:buSzPts val="1800"/>
              <a:buChar char="◼"/>
            </a:pPr>
            <a:r>
              <a:rPr lang="en-US"/>
              <a:t>Day Care Center</a:t>
            </a:r>
            <a:endParaRPr/>
          </a:p>
          <a:p>
            <a:pPr indent="-342900" lvl="0" marL="457200" rtl="0" algn="l">
              <a:spcBef>
                <a:spcPts val="0"/>
              </a:spcBef>
              <a:spcAft>
                <a:spcPts val="0"/>
              </a:spcAft>
              <a:buSzPts val="1800"/>
              <a:buChar char="◼"/>
            </a:pPr>
            <a:r>
              <a:rPr lang="en-US"/>
              <a:t>Excel Academy (CNA)</a:t>
            </a:r>
            <a:endParaRPr/>
          </a:p>
          <a:p>
            <a:pPr indent="-342900" lvl="0" marL="457200" rtl="0" algn="l">
              <a:spcBef>
                <a:spcPts val="0"/>
              </a:spcBef>
              <a:spcAft>
                <a:spcPts val="0"/>
              </a:spcAft>
              <a:buSzPts val="1800"/>
              <a:buChar char="◼"/>
            </a:pPr>
            <a:r>
              <a:rPr lang="en-US"/>
              <a:t>Reading Intervention</a:t>
            </a:r>
            <a:endParaRPr/>
          </a:p>
          <a:p>
            <a:pPr indent="-342900" lvl="0" marL="457200" rtl="0" algn="l">
              <a:spcBef>
                <a:spcPts val="0"/>
              </a:spcBef>
              <a:spcAft>
                <a:spcPts val="0"/>
              </a:spcAft>
              <a:buSzPts val="1800"/>
              <a:buChar char="◼"/>
            </a:pPr>
            <a:r>
              <a:rPr lang="en-US"/>
              <a:t>SROs</a:t>
            </a:r>
            <a:endParaRPr/>
          </a:p>
          <a:p>
            <a:pPr indent="-342900" lvl="0" marL="457200" rtl="0" algn="l">
              <a:spcBef>
                <a:spcPts val="0"/>
              </a:spcBef>
              <a:spcAft>
                <a:spcPts val="0"/>
              </a:spcAft>
              <a:buSzPts val="1800"/>
              <a:buChar char="◼"/>
            </a:pPr>
            <a:r>
              <a:rPr lang="en-US"/>
              <a:t>Truancy Officers</a:t>
            </a:r>
            <a:endParaRPr/>
          </a:p>
          <a:p>
            <a:pPr indent="-342900" lvl="0" marL="457200" rtl="0" algn="l">
              <a:spcBef>
                <a:spcPts val="0"/>
              </a:spcBef>
              <a:spcAft>
                <a:spcPts val="0"/>
              </a:spcAft>
              <a:buSzPts val="1800"/>
              <a:buChar char="◼"/>
            </a:pPr>
            <a:r>
              <a:rPr lang="en-US"/>
              <a:t>Student Intervention Programs</a:t>
            </a:r>
            <a:endParaRPr/>
          </a:p>
        </p:txBody>
      </p:sp>
      <p:sp>
        <p:nvSpPr>
          <p:cNvPr id="479" name="Google Shape;479;p63"/>
          <p:cNvSpPr txBox="1"/>
          <p:nvPr>
            <p:ph idx="2" type="body"/>
          </p:nvPr>
        </p:nvSpPr>
        <p:spPr>
          <a:xfrm>
            <a:off x="4817365" y="2214563"/>
            <a:ext cx="3566100" cy="3911700"/>
          </a:xfrm>
          <a:prstGeom prst="rect">
            <a:avLst/>
          </a:prstGeom>
        </p:spPr>
        <p:txBody>
          <a:bodyPr anchorCtr="0" anchor="t" bIns="45700" lIns="91425" spcFirstLastPara="1" rIns="91425" wrap="square" tIns="45700">
            <a:noAutofit/>
          </a:bodyPr>
          <a:lstStyle/>
          <a:p>
            <a:pPr indent="-342900" lvl="0" marL="457200" rtl="0" algn="l">
              <a:spcBef>
                <a:spcPts val="1800"/>
              </a:spcBef>
              <a:spcAft>
                <a:spcPts val="0"/>
              </a:spcAft>
              <a:buSzPts val="1800"/>
              <a:buChar char="◼"/>
            </a:pPr>
            <a:r>
              <a:rPr lang="en-US"/>
              <a:t>Community Mediation</a:t>
            </a:r>
            <a:endParaRPr/>
          </a:p>
          <a:p>
            <a:pPr indent="-342900" lvl="0" marL="457200" rtl="0" algn="l">
              <a:spcBef>
                <a:spcPts val="0"/>
              </a:spcBef>
              <a:spcAft>
                <a:spcPts val="0"/>
              </a:spcAft>
              <a:buSzPts val="1800"/>
              <a:buChar char="◼"/>
            </a:pPr>
            <a:r>
              <a:rPr lang="en-US"/>
              <a:t>Visual/Speech Pathologist</a:t>
            </a:r>
            <a:endParaRPr/>
          </a:p>
          <a:p>
            <a:pPr indent="-342900" lvl="0" marL="457200" rtl="0" algn="l">
              <a:spcBef>
                <a:spcPts val="0"/>
              </a:spcBef>
              <a:spcAft>
                <a:spcPts val="0"/>
              </a:spcAft>
              <a:buSzPts val="1800"/>
              <a:buChar char="◼"/>
            </a:pPr>
            <a:r>
              <a:rPr lang="en-US"/>
              <a:t>Psychologists, Social Workers and Social Work Interns</a:t>
            </a:r>
            <a:endParaRPr/>
          </a:p>
          <a:p>
            <a:pPr indent="-342900" lvl="0" marL="457200" rtl="0" algn="l">
              <a:spcBef>
                <a:spcPts val="0"/>
              </a:spcBef>
              <a:spcAft>
                <a:spcPts val="0"/>
              </a:spcAft>
              <a:buSzPts val="1800"/>
              <a:buChar char="◼"/>
            </a:pPr>
            <a:r>
              <a:rPr lang="en-US"/>
              <a:t>Nursing Services</a:t>
            </a:r>
            <a:endParaRPr/>
          </a:p>
          <a:p>
            <a:pPr indent="-342900" lvl="0" marL="457200" rtl="0" algn="l">
              <a:spcBef>
                <a:spcPts val="0"/>
              </a:spcBef>
              <a:spcAft>
                <a:spcPts val="0"/>
              </a:spcAft>
              <a:buSzPts val="1800"/>
              <a:buChar char="◼"/>
            </a:pPr>
            <a:r>
              <a:rPr lang="en-US"/>
              <a:t>Independent</a:t>
            </a:r>
            <a:r>
              <a:rPr lang="en-US"/>
              <a:t> Studies Seminar</a:t>
            </a:r>
            <a:endParaRPr/>
          </a:p>
          <a:p>
            <a:pPr indent="-342900" lvl="0" marL="457200" rtl="0" algn="l">
              <a:spcBef>
                <a:spcPts val="0"/>
              </a:spcBef>
              <a:spcAft>
                <a:spcPts val="0"/>
              </a:spcAft>
              <a:buSzPts val="1800"/>
              <a:buChar char="◼"/>
            </a:pPr>
            <a:r>
              <a:rPr lang="en-US"/>
              <a:t>Tutorial Services</a:t>
            </a:r>
            <a:endParaRPr/>
          </a:p>
          <a:p>
            <a:pPr indent="0" lvl="0" marL="0" rtl="0" algn="l">
              <a:spcBef>
                <a:spcPts val="180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4"/>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Athletics</a:t>
            </a:r>
            <a:endParaRPr/>
          </a:p>
          <a:p>
            <a:pPr indent="0" lvl="0" marL="0" rtl="0" algn="l">
              <a:spcBef>
                <a:spcPts val="0"/>
              </a:spcBef>
              <a:spcAft>
                <a:spcPts val="0"/>
              </a:spcAft>
              <a:buNone/>
            </a:pPr>
            <a:r>
              <a:rPr i="1" lang="en-US" sz="2700"/>
              <a:t>2.0 GPA Needed</a:t>
            </a:r>
            <a:endParaRPr i="1" sz="2700"/>
          </a:p>
        </p:txBody>
      </p:sp>
      <p:sp>
        <p:nvSpPr>
          <p:cNvPr id="486" name="Google Shape;486;p64"/>
          <p:cNvSpPr txBox="1"/>
          <p:nvPr>
            <p:ph idx="1" type="body"/>
          </p:nvPr>
        </p:nvSpPr>
        <p:spPr>
          <a:xfrm>
            <a:off x="3396000" y="2691675"/>
            <a:ext cx="2352000" cy="2253300"/>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lang="en-US" u="sng"/>
              <a:t>Winter</a:t>
            </a:r>
            <a:endParaRPr u="sng"/>
          </a:p>
          <a:p>
            <a:pPr indent="-342900" lvl="0" marL="457200" rtl="0" algn="l">
              <a:spcBef>
                <a:spcPts val="1800"/>
              </a:spcBef>
              <a:spcAft>
                <a:spcPts val="0"/>
              </a:spcAft>
              <a:buSzPts val="1800"/>
              <a:buChar char="◼"/>
            </a:pPr>
            <a:r>
              <a:rPr lang="en-US"/>
              <a:t>Basketball</a:t>
            </a:r>
            <a:endParaRPr/>
          </a:p>
          <a:p>
            <a:pPr indent="-342900" lvl="0" marL="457200" rtl="0" algn="l">
              <a:spcBef>
                <a:spcPts val="0"/>
              </a:spcBef>
              <a:spcAft>
                <a:spcPts val="0"/>
              </a:spcAft>
              <a:buSzPts val="1800"/>
              <a:buChar char="◼"/>
            </a:pPr>
            <a:r>
              <a:rPr lang="en-US"/>
              <a:t>Wrestling</a:t>
            </a:r>
            <a:endParaRPr/>
          </a:p>
          <a:p>
            <a:pPr indent="-342900" lvl="0" marL="457200" rtl="0" algn="l">
              <a:spcBef>
                <a:spcPts val="0"/>
              </a:spcBef>
              <a:spcAft>
                <a:spcPts val="0"/>
              </a:spcAft>
              <a:buSzPts val="1800"/>
              <a:buChar char="◼"/>
            </a:pPr>
            <a:r>
              <a:rPr lang="en-US"/>
              <a:t>Indoor Track</a:t>
            </a:r>
            <a:endParaRPr/>
          </a:p>
          <a:p>
            <a:pPr indent="-342900" lvl="0" marL="457200" rtl="0" algn="l">
              <a:spcBef>
                <a:spcPts val="0"/>
              </a:spcBef>
              <a:spcAft>
                <a:spcPts val="0"/>
              </a:spcAft>
              <a:buSzPts val="1800"/>
              <a:buChar char="◼"/>
            </a:pPr>
            <a:r>
              <a:rPr lang="en-US"/>
              <a:t>Cheerleading</a:t>
            </a:r>
            <a:endParaRPr/>
          </a:p>
        </p:txBody>
      </p:sp>
      <p:sp>
        <p:nvSpPr>
          <p:cNvPr id="487" name="Google Shape;487;p64"/>
          <p:cNvSpPr txBox="1"/>
          <p:nvPr>
            <p:ph idx="2" type="body"/>
          </p:nvPr>
        </p:nvSpPr>
        <p:spPr>
          <a:xfrm>
            <a:off x="6409825" y="2709988"/>
            <a:ext cx="2192400" cy="2662200"/>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lang="en-US" u="sng"/>
              <a:t>Spring</a:t>
            </a:r>
            <a:endParaRPr u="sng"/>
          </a:p>
          <a:p>
            <a:pPr indent="-342900" lvl="0" marL="457200" rtl="0" algn="l">
              <a:spcBef>
                <a:spcPts val="1800"/>
              </a:spcBef>
              <a:spcAft>
                <a:spcPts val="0"/>
              </a:spcAft>
              <a:buSzPts val="1800"/>
              <a:buChar char="◼"/>
            </a:pPr>
            <a:r>
              <a:rPr lang="en-US"/>
              <a:t>Golf</a:t>
            </a:r>
            <a:endParaRPr/>
          </a:p>
          <a:p>
            <a:pPr indent="-342900" lvl="0" marL="457200" rtl="0" algn="l">
              <a:spcBef>
                <a:spcPts val="0"/>
              </a:spcBef>
              <a:spcAft>
                <a:spcPts val="0"/>
              </a:spcAft>
              <a:buSzPts val="1800"/>
              <a:buChar char="◼"/>
            </a:pPr>
            <a:r>
              <a:rPr lang="en-US"/>
              <a:t>Softball</a:t>
            </a:r>
            <a:endParaRPr/>
          </a:p>
          <a:p>
            <a:pPr indent="-342900" lvl="0" marL="457200" rtl="0" algn="l">
              <a:spcBef>
                <a:spcPts val="0"/>
              </a:spcBef>
              <a:spcAft>
                <a:spcPts val="0"/>
              </a:spcAft>
              <a:buSzPts val="1800"/>
              <a:buChar char="◼"/>
            </a:pPr>
            <a:r>
              <a:rPr lang="en-US"/>
              <a:t>Baseball</a:t>
            </a:r>
            <a:endParaRPr/>
          </a:p>
          <a:p>
            <a:pPr indent="-342900" lvl="0" marL="457200" rtl="0" algn="l">
              <a:spcBef>
                <a:spcPts val="0"/>
              </a:spcBef>
              <a:spcAft>
                <a:spcPts val="0"/>
              </a:spcAft>
              <a:buSzPts val="1800"/>
              <a:buChar char="◼"/>
            </a:pPr>
            <a:r>
              <a:rPr lang="en-US"/>
              <a:t>Tennis</a:t>
            </a:r>
            <a:endParaRPr/>
          </a:p>
          <a:p>
            <a:pPr indent="-342900" lvl="0" marL="457200" rtl="0" algn="l">
              <a:spcBef>
                <a:spcPts val="0"/>
              </a:spcBef>
              <a:spcAft>
                <a:spcPts val="0"/>
              </a:spcAft>
              <a:buSzPts val="1800"/>
              <a:buChar char="◼"/>
            </a:pPr>
            <a:r>
              <a:rPr lang="en-US"/>
              <a:t>Lacrosse</a:t>
            </a:r>
            <a:endParaRPr/>
          </a:p>
          <a:p>
            <a:pPr indent="-342900" lvl="0" marL="457200" rtl="0" algn="l">
              <a:spcBef>
                <a:spcPts val="0"/>
              </a:spcBef>
              <a:spcAft>
                <a:spcPts val="0"/>
              </a:spcAft>
              <a:buSzPts val="1800"/>
              <a:buChar char="◼"/>
            </a:pPr>
            <a:r>
              <a:rPr lang="en-US"/>
              <a:t>Track</a:t>
            </a:r>
            <a:endParaRPr/>
          </a:p>
        </p:txBody>
      </p:sp>
      <p:sp>
        <p:nvSpPr>
          <p:cNvPr id="488" name="Google Shape;488;p64"/>
          <p:cNvSpPr txBox="1"/>
          <p:nvPr>
            <p:ph idx="3" type="body"/>
          </p:nvPr>
        </p:nvSpPr>
        <p:spPr>
          <a:xfrm>
            <a:off x="457200" y="2614350"/>
            <a:ext cx="2474700" cy="2662200"/>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lang="en-US" u="sng"/>
              <a:t>Fall</a:t>
            </a:r>
            <a:endParaRPr u="sng"/>
          </a:p>
          <a:p>
            <a:pPr indent="-342900" lvl="0" marL="457200" rtl="0" algn="l">
              <a:spcBef>
                <a:spcPts val="1800"/>
              </a:spcBef>
              <a:spcAft>
                <a:spcPts val="0"/>
              </a:spcAft>
              <a:buSzPts val="1800"/>
              <a:buChar char="◼"/>
            </a:pPr>
            <a:r>
              <a:rPr lang="en-US"/>
              <a:t>Swimming</a:t>
            </a:r>
            <a:endParaRPr/>
          </a:p>
          <a:p>
            <a:pPr indent="-342900" lvl="0" marL="457200" rtl="0" algn="l">
              <a:spcBef>
                <a:spcPts val="0"/>
              </a:spcBef>
              <a:spcAft>
                <a:spcPts val="0"/>
              </a:spcAft>
              <a:buSzPts val="1800"/>
              <a:buChar char="◼"/>
            </a:pPr>
            <a:r>
              <a:rPr lang="en-US"/>
              <a:t>Cross-Country</a:t>
            </a:r>
            <a:endParaRPr/>
          </a:p>
          <a:p>
            <a:pPr indent="-342900" lvl="0" marL="457200" rtl="0" algn="l">
              <a:spcBef>
                <a:spcPts val="0"/>
              </a:spcBef>
              <a:spcAft>
                <a:spcPts val="0"/>
              </a:spcAft>
              <a:buSzPts val="1800"/>
              <a:buChar char="◼"/>
            </a:pPr>
            <a:r>
              <a:rPr lang="en-US"/>
              <a:t>Football</a:t>
            </a:r>
            <a:endParaRPr/>
          </a:p>
          <a:p>
            <a:pPr indent="-342900" lvl="0" marL="457200" rtl="0" algn="l">
              <a:spcBef>
                <a:spcPts val="0"/>
              </a:spcBef>
              <a:spcAft>
                <a:spcPts val="0"/>
              </a:spcAft>
              <a:buSzPts val="1800"/>
              <a:buChar char="◼"/>
            </a:pPr>
            <a:r>
              <a:rPr lang="en-US"/>
              <a:t>Soccer</a:t>
            </a:r>
            <a:endParaRPr/>
          </a:p>
          <a:p>
            <a:pPr indent="-342900" lvl="0" marL="457200" rtl="0" algn="l">
              <a:spcBef>
                <a:spcPts val="0"/>
              </a:spcBef>
              <a:spcAft>
                <a:spcPts val="0"/>
              </a:spcAft>
              <a:buSzPts val="1800"/>
              <a:buChar char="◼"/>
            </a:pPr>
            <a:r>
              <a:rPr lang="en-US"/>
              <a:t>Volleyball</a:t>
            </a:r>
            <a:endParaRPr/>
          </a:p>
          <a:p>
            <a:pPr indent="-342900" lvl="0" marL="457200" rtl="0" algn="l">
              <a:spcBef>
                <a:spcPts val="0"/>
              </a:spcBef>
              <a:spcAft>
                <a:spcPts val="0"/>
              </a:spcAft>
              <a:buSzPts val="1800"/>
              <a:buChar char="◼"/>
            </a:pPr>
            <a:r>
              <a:rPr lang="en-US"/>
              <a:t>Cheerleading</a:t>
            </a:r>
            <a:endParaRPr/>
          </a:p>
        </p:txBody>
      </p:sp>
      <p:pic>
        <p:nvPicPr>
          <p:cNvPr descr="football.jpg" id="489" name="Google Shape;489;p64"/>
          <p:cNvPicPr preferRelativeResize="0"/>
          <p:nvPr/>
        </p:nvPicPr>
        <p:blipFill rotWithShape="1">
          <a:blip r:embed="rId3">
            <a:alphaModFix/>
          </a:blip>
          <a:srcRect b="0" l="0" r="0" t="0"/>
          <a:stretch/>
        </p:blipFill>
        <p:spPr>
          <a:xfrm>
            <a:off x="3396010" y="285924"/>
            <a:ext cx="2133600" cy="1312164"/>
          </a:xfrm>
          <a:prstGeom prst="rect">
            <a:avLst/>
          </a:prstGeom>
          <a:noFill/>
          <a:ln>
            <a:noFill/>
          </a:ln>
          <a:effectLst>
            <a:outerShdw blurRad="757238" rotWithShape="0" algn="bl" dir="5400000" dist="19050">
              <a:srgbClr val="000000">
                <a:alpha val="50000"/>
              </a:srgbClr>
            </a:outerShdw>
          </a:effectLst>
        </p:spPr>
      </p:pic>
      <p:pic>
        <p:nvPicPr>
          <p:cNvPr descr="cheerleading.jpg" id="490" name="Google Shape;490;p64"/>
          <p:cNvPicPr preferRelativeResize="0"/>
          <p:nvPr/>
        </p:nvPicPr>
        <p:blipFill rotWithShape="1">
          <a:blip r:embed="rId4">
            <a:alphaModFix/>
          </a:blip>
          <a:srcRect b="0" l="0" r="0" t="0"/>
          <a:stretch/>
        </p:blipFill>
        <p:spPr>
          <a:xfrm>
            <a:off x="5308575" y="1451150"/>
            <a:ext cx="1973625" cy="1312175"/>
          </a:xfrm>
          <a:prstGeom prst="rect">
            <a:avLst/>
          </a:prstGeom>
          <a:noFill/>
          <a:ln>
            <a:noFill/>
          </a:ln>
          <a:effectLst>
            <a:outerShdw blurRad="757238" rotWithShape="0" algn="bl" dir="5400000" dist="19050">
              <a:srgbClr val="666666">
                <a:alpha val="50000"/>
              </a:srgbClr>
            </a:outerShdw>
          </a:effectLst>
        </p:spPr>
      </p:pic>
      <p:pic>
        <p:nvPicPr>
          <p:cNvPr descr="soccer.bmp" id="491" name="Google Shape;491;p64"/>
          <p:cNvPicPr preferRelativeResize="0"/>
          <p:nvPr/>
        </p:nvPicPr>
        <p:blipFill rotWithShape="1">
          <a:blip r:embed="rId5">
            <a:alphaModFix/>
          </a:blip>
          <a:srcRect b="0" l="0" r="0" t="0"/>
          <a:stretch/>
        </p:blipFill>
        <p:spPr>
          <a:xfrm>
            <a:off x="7188426" y="187950"/>
            <a:ext cx="1764584" cy="1869440"/>
          </a:xfrm>
          <a:prstGeom prst="rect">
            <a:avLst/>
          </a:prstGeom>
          <a:noFill/>
          <a:ln>
            <a:noFill/>
          </a:ln>
          <a:effectLst>
            <a:outerShdw blurRad="585788" rotWithShape="0" algn="bl" dir="5400000" dist="19050">
              <a:srgbClr val="000000">
                <a:alpha val="50000"/>
              </a:srgbClr>
            </a:outerShdw>
          </a:effectLst>
        </p:spPr>
      </p:pic>
      <p:sp>
        <p:nvSpPr>
          <p:cNvPr id="492" name="Google Shape;492;p64"/>
          <p:cNvSpPr txBox="1"/>
          <p:nvPr/>
        </p:nvSpPr>
        <p:spPr>
          <a:xfrm>
            <a:off x="441000" y="5372200"/>
            <a:ext cx="8262000" cy="1246800"/>
          </a:xfrm>
          <a:prstGeom prst="rect">
            <a:avLst/>
          </a:prstGeom>
          <a:noFill/>
          <a:ln>
            <a:noFill/>
          </a:ln>
        </p:spPr>
        <p:txBody>
          <a:bodyPr anchorCtr="0" anchor="t" bIns="91425" lIns="91425" spcFirstLastPara="1" rIns="91425" wrap="square" tIns="91425">
            <a:spAutoFit/>
          </a:bodyPr>
          <a:lstStyle/>
          <a:p>
            <a:pPr indent="0" lvl="0" marL="0" rtl="0" algn="l">
              <a:spcBef>
                <a:spcPts val="1800"/>
              </a:spcBef>
              <a:spcAft>
                <a:spcPts val="0"/>
              </a:spcAft>
              <a:buNone/>
            </a:pPr>
            <a:r>
              <a:rPr lang="en-US" sz="1800">
                <a:solidFill>
                  <a:schemeClr val="dk2"/>
                </a:solidFill>
                <a:latin typeface="Century Gothic"/>
                <a:ea typeface="Century Gothic"/>
                <a:cs typeface="Century Gothic"/>
                <a:sym typeface="Century Gothic"/>
              </a:rPr>
              <a:t>Interested in playing a sport this fall? </a:t>
            </a:r>
            <a:r>
              <a:rPr b="1" lang="en-US" sz="1800">
                <a:solidFill>
                  <a:schemeClr val="dk2"/>
                </a:solidFill>
                <a:latin typeface="Century Gothic"/>
                <a:ea typeface="Century Gothic"/>
                <a:cs typeface="Century Gothic"/>
                <a:sym typeface="Century Gothic"/>
              </a:rPr>
              <a:t>The fall season starts soon.</a:t>
            </a:r>
            <a:r>
              <a:rPr lang="en-US" sz="1800">
                <a:solidFill>
                  <a:schemeClr val="dk2"/>
                </a:solidFill>
                <a:latin typeface="Century Gothic"/>
                <a:ea typeface="Century Gothic"/>
                <a:cs typeface="Century Gothic"/>
                <a:sym typeface="Century Gothic"/>
              </a:rPr>
              <a:t> Don’t miss out! We need YOU! </a:t>
            </a:r>
            <a:endParaRPr sz="1800">
              <a:solidFill>
                <a:schemeClr val="dk2"/>
              </a:solidFill>
              <a:latin typeface="Century Gothic"/>
              <a:ea typeface="Century Gothic"/>
              <a:cs typeface="Century Gothic"/>
              <a:sym typeface="Century Gothic"/>
            </a:endParaRPr>
          </a:p>
          <a:p>
            <a:pPr indent="0" lvl="0" marL="0" rtl="0" algn="l">
              <a:spcBef>
                <a:spcPts val="1800"/>
              </a:spcBef>
              <a:spcAft>
                <a:spcPts val="0"/>
              </a:spcAft>
              <a:buNone/>
            </a:pPr>
            <a:r>
              <a:rPr b="1" lang="en-US" sz="1800">
                <a:solidFill>
                  <a:schemeClr val="dk2"/>
                </a:solidFill>
                <a:latin typeface="Century Gothic"/>
                <a:ea typeface="Century Gothic"/>
                <a:cs typeface="Century Gothic"/>
                <a:sym typeface="Century Gothic"/>
              </a:rPr>
              <a:t>Go to the Cross website and contact the coaches for more information!</a:t>
            </a:r>
            <a:endParaRPr b="1" sz="1800">
              <a:solidFill>
                <a:schemeClr val="dk2"/>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5"/>
          <p:cNvSpPr txBox="1"/>
          <p:nvPr>
            <p:ph idx="1" type="body"/>
          </p:nvPr>
        </p:nvSpPr>
        <p:spPr>
          <a:xfrm>
            <a:off x="3157798" y="1950375"/>
            <a:ext cx="3665400" cy="4429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240"/>
              </a:spcBef>
              <a:spcAft>
                <a:spcPts val="0"/>
              </a:spcAft>
              <a:buNone/>
            </a:pPr>
            <a:r>
              <a:rPr lang="en-US" sz="1500">
                <a:solidFill>
                  <a:schemeClr val="dk1"/>
                </a:solidFill>
              </a:rPr>
              <a:t>Athletic Teams</a:t>
            </a:r>
            <a:endParaRPr sz="1500">
              <a:solidFill>
                <a:schemeClr val="dk1"/>
              </a:solidFill>
            </a:endParaRPr>
          </a:p>
          <a:p>
            <a:pPr indent="0" lvl="0" marL="0" rtl="0" algn="ctr">
              <a:lnSpc>
                <a:spcPct val="80000"/>
              </a:lnSpc>
              <a:spcBef>
                <a:spcPts val="240"/>
              </a:spcBef>
              <a:spcAft>
                <a:spcPts val="0"/>
              </a:spcAft>
              <a:buNone/>
            </a:pPr>
            <a:r>
              <a:rPr lang="en-US" sz="1500">
                <a:solidFill>
                  <a:schemeClr val="dk1"/>
                </a:solidFill>
              </a:rPr>
              <a:t>Best Buddies</a:t>
            </a:r>
            <a:endParaRPr sz="2300"/>
          </a:p>
          <a:p>
            <a:pPr indent="0" lvl="0" marL="0" rtl="0" algn="ctr">
              <a:lnSpc>
                <a:spcPct val="80000"/>
              </a:lnSpc>
              <a:spcBef>
                <a:spcPts val="240"/>
              </a:spcBef>
              <a:spcAft>
                <a:spcPts val="0"/>
              </a:spcAft>
              <a:buNone/>
            </a:pPr>
            <a:r>
              <a:rPr lang="en-US" sz="1500">
                <a:solidFill>
                  <a:schemeClr val="dk1"/>
                </a:solidFill>
              </a:rPr>
              <a:t>Cheerleading</a:t>
            </a:r>
            <a:endParaRPr sz="2300"/>
          </a:p>
          <a:p>
            <a:pPr indent="0" lvl="0" marL="0" rtl="0" algn="ctr">
              <a:lnSpc>
                <a:spcPct val="80000"/>
              </a:lnSpc>
              <a:spcBef>
                <a:spcPts val="240"/>
              </a:spcBef>
              <a:spcAft>
                <a:spcPts val="0"/>
              </a:spcAft>
              <a:buNone/>
            </a:pPr>
            <a:r>
              <a:rPr lang="en-US" sz="1500">
                <a:solidFill>
                  <a:schemeClr val="dk1"/>
                </a:solidFill>
              </a:rPr>
              <a:t>Chorus</a:t>
            </a:r>
            <a:endParaRPr sz="2300"/>
          </a:p>
          <a:p>
            <a:pPr indent="0" lvl="0" marL="0" rtl="0" algn="ctr">
              <a:lnSpc>
                <a:spcPct val="80000"/>
              </a:lnSpc>
              <a:spcBef>
                <a:spcPts val="240"/>
              </a:spcBef>
              <a:spcAft>
                <a:spcPts val="0"/>
              </a:spcAft>
              <a:buNone/>
            </a:pPr>
            <a:r>
              <a:rPr lang="en-US" sz="1500">
                <a:solidFill>
                  <a:schemeClr val="dk1"/>
                </a:solidFill>
              </a:rPr>
              <a:t>Dance Club</a:t>
            </a:r>
            <a:endParaRPr sz="2300"/>
          </a:p>
          <a:p>
            <a:pPr indent="0" lvl="0" marL="0" rtl="0" algn="ctr">
              <a:lnSpc>
                <a:spcPct val="80000"/>
              </a:lnSpc>
              <a:spcBef>
                <a:spcPts val="240"/>
              </a:spcBef>
              <a:spcAft>
                <a:spcPts val="0"/>
              </a:spcAft>
              <a:buNone/>
            </a:pPr>
            <a:r>
              <a:rPr lang="en-US" sz="1500">
                <a:solidFill>
                  <a:schemeClr val="dk1"/>
                </a:solidFill>
              </a:rPr>
              <a:t>Lights Up </a:t>
            </a:r>
            <a:r>
              <a:rPr lang="en-US" sz="1500">
                <a:solidFill>
                  <a:schemeClr val="dk1"/>
                </a:solidFill>
              </a:rPr>
              <a:t>Drama Club</a:t>
            </a:r>
            <a:endParaRPr sz="2300"/>
          </a:p>
          <a:p>
            <a:pPr indent="0" lvl="0" marL="0" rtl="0" algn="ctr">
              <a:lnSpc>
                <a:spcPct val="80000"/>
              </a:lnSpc>
              <a:spcBef>
                <a:spcPts val="240"/>
              </a:spcBef>
              <a:spcAft>
                <a:spcPts val="0"/>
              </a:spcAft>
              <a:buNone/>
            </a:pPr>
            <a:r>
              <a:rPr lang="en-US" sz="1500">
                <a:solidFill>
                  <a:schemeClr val="dk1"/>
                </a:solidFill>
              </a:rPr>
              <a:t>ECA</a:t>
            </a:r>
            <a:endParaRPr sz="2300"/>
          </a:p>
          <a:p>
            <a:pPr indent="0" lvl="0" marL="0" rtl="0" algn="ctr">
              <a:lnSpc>
                <a:spcPct val="80000"/>
              </a:lnSpc>
              <a:spcBef>
                <a:spcPts val="240"/>
              </a:spcBef>
              <a:spcAft>
                <a:spcPts val="0"/>
              </a:spcAft>
              <a:buNone/>
            </a:pPr>
            <a:r>
              <a:rPr lang="en-US" sz="1500">
                <a:solidFill>
                  <a:schemeClr val="dk1"/>
                </a:solidFill>
              </a:rPr>
              <a:t>French Honor Society</a:t>
            </a:r>
            <a:endParaRPr sz="2300"/>
          </a:p>
          <a:p>
            <a:pPr indent="0" lvl="0" marL="0" rtl="0" algn="ctr">
              <a:lnSpc>
                <a:spcPct val="80000"/>
              </a:lnSpc>
              <a:spcBef>
                <a:spcPts val="240"/>
              </a:spcBef>
              <a:spcAft>
                <a:spcPts val="0"/>
              </a:spcAft>
              <a:buNone/>
            </a:pPr>
            <a:r>
              <a:rPr lang="en-US" sz="1500">
                <a:solidFill>
                  <a:schemeClr val="dk1"/>
                </a:solidFill>
              </a:rPr>
              <a:t>GSA Club</a:t>
            </a:r>
            <a:endParaRPr sz="1500">
              <a:solidFill>
                <a:schemeClr val="dk1"/>
              </a:solidFill>
            </a:endParaRPr>
          </a:p>
          <a:p>
            <a:pPr indent="0" lvl="0" marL="0" rtl="0" algn="ctr">
              <a:lnSpc>
                <a:spcPct val="80000"/>
              </a:lnSpc>
              <a:spcBef>
                <a:spcPts val="240"/>
              </a:spcBef>
              <a:spcAft>
                <a:spcPts val="0"/>
              </a:spcAft>
              <a:buNone/>
            </a:pPr>
            <a:r>
              <a:rPr lang="en-US" sz="1500">
                <a:solidFill>
                  <a:schemeClr val="dk1"/>
                </a:solidFill>
              </a:rPr>
              <a:t>Italian Honor Society</a:t>
            </a:r>
            <a:endParaRPr sz="1500">
              <a:solidFill>
                <a:schemeClr val="dk1"/>
              </a:solidFill>
            </a:endParaRPr>
          </a:p>
          <a:p>
            <a:pPr indent="0" lvl="0" marL="0" rtl="0" algn="ctr">
              <a:lnSpc>
                <a:spcPct val="80000"/>
              </a:lnSpc>
              <a:spcBef>
                <a:spcPts val="240"/>
              </a:spcBef>
              <a:spcAft>
                <a:spcPts val="0"/>
              </a:spcAft>
              <a:buNone/>
            </a:pPr>
            <a:r>
              <a:rPr lang="en-US" sz="1500">
                <a:solidFill>
                  <a:schemeClr val="dk1"/>
                </a:solidFill>
              </a:rPr>
              <a:t>Jazz Band</a:t>
            </a:r>
            <a:endParaRPr sz="1500">
              <a:solidFill>
                <a:schemeClr val="dk1"/>
              </a:solidFill>
            </a:endParaRPr>
          </a:p>
          <a:p>
            <a:pPr indent="0" lvl="0" marL="0" rtl="0" algn="ctr">
              <a:lnSpc>
                <a:spcPct val="80000"/>
              </a:lnSpc>
              <a:spcBef>
                <a:spcPts val="240"/>
              </a:spcBef>
              <a:spcAft>
                <a:spcPts val="0"/>
              </a:spcAft>
              <a:buNone/>
            </a:pPr>
            <a:r>
              <a:rPr lang="en-US" sz="1500">
                <a:solidFill>
                  <a:schemeClr val="dk1"/>
                </a:solidFill>
              </a:rPr>
              <a:t>Middle East/Central Asia Connect</a:t>
            </a:r>
            <a:endParaRPr sz="1500">
              <a:solidFill>
                <a:schemeClr val="dk1"/>
              </a:solidFill>
            </a:endParaRPr>
          </a:p>
          <a:p>
            <a:pPr indent="0" lvl="0" marL="0" rtl="0" algn="ctr">
              <a:lnSpc>
                <a:spcPct val="80000"/>
              </a:lnSpc>
              <a:spcBef>
                <a:spcPts val="240"/>
              </a:spcBef>
              <a:spcAft>
                <a:spcPts val="0"/>
              </a:spcAft>
              <a:buNone/>
            </a:pPr>
            <a:r>
              <a:rPr lang="en-US" sz="1500">
                <a:solidFill>
                  <a:schemeClr val="dk1"/>
                </a:solidFill>
              </a:rPr>
              <a:t>National Honor Society</a:t>
            </a:r>
            <a:endParaRPr sz="1500">
              <a:solidFill>
                <a:schemeClr val="dk1"/>
              </a:solidFill>
            </a:endParaRPr>
          </a:p>
          <a:p>
            <a:pPr indent="0" lvl="0" marL="0" rtl="0" algn="ctr">
              <a:lnSpc>
                <a:spcPct val="80000"/>
              </a:lnSpc>
              <a:spcBef>
                <a:spcPts val="240"/>
              </a:spcBef>
              <a:spcAft>
                <a:spcPts val="0"/>
              </a:spcAft>
              <a:buNone/>
            </a:pPr>
            <a:r>
              <a:rPr lang="en-US" sz="1500">
                <a:solidFill>
                  <a:schemeClr val="dk1"/>
                </a:solidFill>
              </a:rPr>
              <a:t>Proclamation-School Newspaper</a:t>
            </a:r>
            <a:endParaRPr sz="2300"/>
          </a:p>
          <a:p>
            <a:pPr indent="0" lvl="0" marL="0" rtl="0" algn="ctr">
              <a:lnSpc>
                <a:spcPct val="80000"/>
              </a:lnSpc>
              <a:spcBef>
                <a:spcPts val="240"/>
              </a:spcBef>
              <a:spcAft>
                <a:spcPts val="0"/>
              </a:spcAft>
              <a:buNone/>
            </a:pPr>
            <a:r>
              <a:rPr lang="en-US" sz="1500">
                <a:solidFill>
                  <a:schemeClr val="dk1"/>
                </a:solidFill>
              </a:rPr>
              <a:t>Spanish Honor Society</a:t>
            </a:r>
            <a:endParaRPr sz="2300"/>
          </a:p>
          <a:p>
            <a:pPr indent="0" lvl="0" marL="0" rtl="0" algn="ctr">
              <a:lnSpc>
                <a:spcPct val="80000"/>
              </a:lnSpc>
              <a:spcBef>
                <a:spcPts val="240"/>
              </a:spcBef>
              <a:spcAft>
                <a:spcPts val="0"/>
              </a:spcAft>
              <a:buNone/>
            </a:pPr>
            <a:r>
              <a:rPr lang="en-US" sz="1500">
                <a:solidFill>
                  <a:schemeClr val="dk1"/>
                </a:solidFill>
              </a:rPr>
              <a:t>Student Council</a:t>
            </a:r>
            <a:endParaRPr sz="2300"/>
          </a:p>
          <a:p>
            <a:pPr indent="0" lvl="0" marL="0" rtl="0" algn="ctr">
              <a:lnSpc>
                <a:spcPct val="80000"/>
              </a:lnSpc>
              <a:spcBef>
                <a:spcPts val="240"/>
              </a:spcBef>
              <a:spcAft>
                <a:spcPts val="0"/>
              </a:spcAft>
              <a:buNone/>
            </a:pPr>
            <a:r>
              <a:rPr lang="en-US" sz="1500">
                <a:solidFill>
                  <a:schemeClr val="dk1"/>
                </a:solidFill>
              </a:rPr>
              <a:t>Yearbook Club</a:t>
            </a:r>
            <a:endParaRPr sz="1500">
              <a:solidFill>
                <a:schemeClr val="dk1"/>
              </a:solidFill>
            </a:endParaRPr>
          </a:p>
          <a:p>
            <a:pPr indent="0" lvl="0" marL="0" rtl="0" algn="ctr">
              <a:lnSpc>
                <a:spcPct val="80000"/>
              </a:lnSpc>
              <a:spcBef>
                <a:spcPts val="240"/>
              </a:spcBef>
              <a:spcAft>
                <a:spcPts val="0"/>
              </a:spcAft>
              <a:buNone/>
            </a:pPr>
            <a:r>
              <a:rPr i="1" lang="en-US" sz="1500">
                <a:solidFill>
                  <a:schemeClr val="dk1"/>
                </a:solidFill>
              </a:rPr>
              <a:t>….and more!</a:t>
            </a:r>
            <a:endParaRPr i="1" sz="1500">
              <a:solidFill>
                <a:schemeClr val="dk1"/>
              </a:solidFill>
            </a:endParaRPr>
          </a:p>
          <a:p>
            <a:pPr indent="-236220" lvl="0" marL="274320" rtl="0" algn="l">
              <a:lnSpc>
                <a:spcPct val="80000"/>
              </a:lnSpc>
              <a:spcBef>
                <a:spcPts val="120"/>
              </a:spcBef>
              <a:spcAft>
                <a:spcPts val="0"/>
              </a:spcAft>
              <a:buSzPts val="600"/>
              <a:buNone/>
            </a:pPr>
            <a:r>
              <a:t/>
            </a:r>
            <a:endParaRPr sz="600">
              <a:solidFill>
                <a:schemeClr val="dk1"/>
              </a:solidFill>
            </a:endParaRPr>
          </a:p>
        </p:txBody>
      </p:sp>
      <p:sp>
        <p:nvSpPr>
          <p:cNvPr id="498" name="Google Shape;498;p65"/>
          <p:cNvSpPr txBox="1"/>
          <p:nvPr>
            <p:ph type="title"/>
          </p:nvPr>
        </p:nvSpPr>
        <p:spPr>
          <a:xfrm>
            <a:off x="1317749" y="640475"/>
            <a:ext cx="65085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4400"/>
              <a:buFont typeface="Candara"/>
              <a:buNone/>
            </a:pPr>
            <a:r>
              <a:rPr lang="en-US"/>
              <a:t>CLUBS &amp; ACTIVITIES</a:t>
            </a:r>
            <a:endParaRPr/>
          </a:p>
        </p:txBody>
      </p:sp>
      <p:sp>
        <p:nvSpPr>
          <p:cNvPr id="499" name="Google Shape;499;p65"/>
          <p:cNvSpPr txBox="1"/>
          <p:nvPr/>
        </p:nvSpPr>
        <p:spPr>
          <a:xfrm>
            <a:off x="457200" y="2225175"/>
            <a:ext cx="2496900" cy="4155000"/>
          </a:xfrm>
          <a:prstGeom prst="rect">
            <a:avLst/>
          </a:prstGeom>
          <a:noFill/>
          <a:ln>
            <a:noFill/>
          </a:ln>
        </p:spPr>
        <p:txBody>
          <a:bodyPr anchorCtr="0" anchor="t" bIns="45700" lIns="91425" spcFirstLastPara="1" rIns="91425" wrap="square" tIns="45700">
            <a:noAutofit/>
          </a:bodyPr>
          <a:lstStyle/>
          <a:p>
            <a:pPr indent="4763" lvl="0" marL="55562" marR="0" rtl="0" algn="l">
              <a:spcBef>
                <a:spcPts val="0"/>
              </a:spcBef>
              <a:spcAft>
                <a:spcPts val="0"/>
              </a:spcAft>
              <a:buNone/>
            </a:pPr>
            <a:r>
              <a:rPr b="1" lang="en-US" sz="2100">
                <a:solidFill>
                  <a:srgbClr val="AD0101"/>
                </a:solidFill>
                <a:latin typeface="Century Gothic"/>
                <a:ea typeface="Century Gothic"/>
                <a:cs typeface="Century Gothic"/>
                <a:sym typeface="Century Gothic"/>
              </a:rPr>
              <a:t>Wilbur Cross offers a wide variety of activities that ensure the well rounded development of an academic, social and civic minded student body.</a:t>
            </a:r>
            <a:endParaRPr sz="1100">
              <a:solidFill>
                <a:srgbClr val="AD0101"/>
              </a:solidFill>
              <a:latin typeface="Century Gothic"/>
              <a:ea typeface="Century Gothic"/>
              <a:cs typeface="Century Gothic"/>
              <a:sym typeface="Century Gothic"/>
            </a:endParaRPr>
          </a:p>
        </p:txBody>
      </p:sp>
      <p:pic>
        <p:nvPicPr>
          <p:cNvPr descr="Top_hat_cane_2" id="500" name="Google Shape;500;p65"/>
          <p:cNvPicPr preferRelativeResize="0"/>
          <p:nvPr/>
        </p:nvPicPr>
        <p:blipFill rotWithShape="1">
          <a:blip r:embed="rId3">
            <a:alphaModFix/>
          </a:blip>
          <a:srcRect b="0" l="0" r="0" t="0"/>
          <a:stretch/>
        </p:blipFill>
        <p:spPr>
          <a:xfrm>
            <a:off x="114300" y="338328"/>
            <a:ext cx="2266950" cy="2057400"/>
          </a:xfrm>
          <a:prstGeom prst="rect">
            <a:avLst/>
          </a:prstGeom>
          <a:noFill/>
          <a:ln>
            <a:noFill/>
          </a:ln>
        </p:spPr>
      </p:pic>
      <p:pic>
        <p:nvPicPr>
          <p:cNvPr id="501" name="Google Shape;501;p65"/>
          <p:cNvPicPr preferRelativeResize="0"/>
          <p:nvPr/>
        </p:nvPicPr>
        <p:blipFill>
          <a:blip r:embed="rId4">
            <a:alphaModFix/>
          </a:blip>
          <a:stretch>
            <a:fillRect/>
          </a:stretch>
        </p:blipFill>
        <p:spPr>
          <a:xfrm>
            <a:off x="8292450" y="2978164"/>
            <a:ext cx="777050" cy="901650"/>
          </a:xfrm>
          <a:prstGeom prst="rect">
            <a:avLst/>
          </a:prstGeom>
          <a:noFill/>
          <a:ln>
            <a:noFill/>
          </a:ln>
        </p:spPr>
      </p:pic>
      <p:sp>
        <p:nvSpPr>
          <p:cNvPr id="502" name="Google Shape;502;p65"/>
          <p:cNvSpPr txBox="1"/>
          <p:nvPr>
            <p:ph idx="4294967295" type="body"/>
          </p:nvPr>
        </p:nvSpPr>
        <p:spPr>
          <a:xfrm rot="-1173798">
            <a:off x="6814876" y="2662067"/>
            <a:ext cx="1686137" cy="2211127"/>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b="1" i="1" lang="en-US" sz="1600">
                <a:solidFill>
                  <a:srgbClr val="000000"/>
                </a:solidFill>
              </a:rPr>
              <a:t>Have an idea for a new club or activity? Get a staff to sponsor it and you can launch it! </a:t>
            </a:r>
            <a:endParaRPr b="1" i="1" sz="16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6"/>
          <p:cNvSpPr txBox="1"/>
          <p:nvPr>
            <p:ph type="title"/>
          </p:nvPr>
        </p:nvSpPr>
        <p:spPr>
          <a:xfrm>
            <a:off x="457199" y="914400"/>
            <a:ext cx="73914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Transportation</a:t>
            </a:r>
            <a:endParaRPr/>
          </a:p>
        </p:txBody>
      </p:sp>
      <p:sp>
        <p:nvSpPr>
          <p:cNvPr id="508" name="Google Shape;508;p66"/>
          <p:cNvSpPr txBox="1"/>
          <p:nvPr>
            <p:ph idx="1" type="body"/>
          </p:nvPr>
        </p:nvSpPr>
        <p:spPr>
          <a:xfrm>
            <a:off x="531750" y="2057400"/>
            <a:ext cx="4624200" cy="4038300"/>
          </a:xfrm>
          <a:prstGeom prst="rect">
            <a:avLst/>
          </a:prstGeom>
          <a:noFill/>
          <a:ln>
            <a:noFill/>
          </a:ln>
        </p:spPr>
        <p:txBody>
          <a:bodyPr anchorCtr="0" anchor="t" bIns="45700" lIns="91425" spcFirstLastPara="1" rIns="91425" wrap="square" tIns="45700">
            <a:noAutofit/>
          </a:bodyPr>
          <a:lstStyle/>
          <a:p>
            <a:pPr indent="4762" lvl="0" marL="0" rtl="0" algn="l">
              <a:spcBef>
                <a:spcPts val="0"/>
              </a:spcBef>
              <a:spcAft>
                <a:spcPts val="0"/>
              </a:spcAft>
              <a:buSzPts val="2000"/>
              <a:buFont typeface="Arial"/>
              <a:buNone/>
            </a:pPr>
            <a:r>
              <a:rPr lang="en-US" sz="2000">
                <a:solidFill>
                  <a:schemeClr val="dk1"/>
                </a:solidFill>
              </a:rPr>
              <a:t>NHPS provides bus transportation for all students living </a:t>
            </a:r>
            <a:r>
              <a:rPr b="1" lang="en-US" sz="2000">
                <a:solidFill>
                  <a:schemeClr val="dk1"/>
                </a:solidFill>
              </a:rPr>
              <a:t>more</a:t>
            </a:r>
            <a:r>
              <a:rPr lang="en-US" sz="2000">
                <a:solidFill>
                  <a:schemeClr val="dk1"/>
                </a:solidFill>
              </a:rPr>
              <a:t> than two miles from the campus. </a:t>
            </a:r>
            <a:endParaRPr sz="2000">
              <a:solidFill>
                <a:schemeClr val="dk1"/>
              </a:solidFill>
            </a:endParaRPr>
          </a:p>
          <a:p>
            <a:pPr indent="4762" lvl="0" marL="0" rtl="0" algn="l">
              <a:spcBef>
                <a:spcPts val="0"/>
              </a:spcBef>
              <a:spcAft>
                <a:spcPts val="0"/>
              </a:spcAft>
              <a:buSzPts val="2000"/>
              <a:buFont typeface="Arial"/>
              <a:buNone/>
            </a:pPr>
            <a:r>
              <a:t/>
            </a:r>
            <a:endParaRPr sz="2000">
              <a:solidFill>
                <a:schemeClr val="dk1"/>
              </a:solidFill>
            </a:endParaRPr>
          </a:p>
          <a:p>
            <a:pPr indent="4762" lvl="0" marL="0" rtl="0" algn="l">
              <a:spcBef>
                <a:spcPts val="0"/>
              </a:spcBef>
              <a:spcAft>
                <a:spcPts val="0"/>
              </a:spcAft>
              <a:buSzPts val="2000"/>
              <a:buFont typeface="Arial"/>
              <a:buNone/>
            </a:pPr>
            <a:r>
              <a:rPr lang="en-US" sz="2000">
                <a:solidFill>
                  <a:schemeClr val="dk1"/>
                </a:solidFill>
              </a:rPr>
              <a:t>You will be receiving cards in the mail with bussing information soon.</a:t>
            </a:r>
            <a:endParaRPr sz="2000">
              <a:solidFill>
                <a:schemeClr val="dk1"/>
              </a:solidFill>
            </a:endParaRPr>
          </a:p>
          <a:p>
            <a:pPr indent="4762" lvl="0" marL="0" rtl="0" algn="l">
              <a:spcBef>
                <a:spcPts val="0"/>
              </a:spcBef>
              <a:spcAft>
                <a:spcPts val="0"/>
              </a:spcAft>
              <a:buSzPts val="2000"/>
              <a:buFont typeface="Arial"/>
              <a:buNone/>
            </a:pPr>
            <a:r>
              <a:t/>
            </a:r>
            <a:endParaRPr sz="2000">
              <a:solidFill>
                <a:schemeClr val="dk1"/>
              </a:solidFill>
            </a:endParaRPr>
          </a:p>
          <a:p>
            <a:pPr indent="4762" lvl="0" marL="0" rtl="0" algn="l">
              <a:spcBef>
                <a:spcPts val="0"/>
              </a:spcBef>
              <a:spcAft>
                <a:spcPts val="0"/>
              </a:spcAft>
              <a:buSzPts val="2000"/>
              <a:buFont typeface="Arial"/>
              <a:buNone/>
            </a:pPr>
            <a:r>
              <a:rPr lang="en-US" sz="2000">
                <a:solidFill>
                  <a:schemeClr val="dk1"/>
                </a:solidFill>
              </a:rPr>
              <a:t>If you do not receive a card or have any questions or concerns regarding transportation, please </a:t>
            </a:r>
            <a:r>
              <a:rPr b="1" lang="en-US" sz="2000">
                <a:solidFill>
                  <a:schemeClr val="dk1"/>
                </a:solidFill>
              </a:rPr>
              <a:t>call the Transportation Department</a:t>
            </a:r>
            <a:r>
              <a:rPr lang="en-US" sz="2000">
                <a:solidFill>
                  <a:schemeClr val="dk1"/>
                </a:solidFill>
              </a:rPr>
              <a:t>: (475) 220-1600</a:t>
            </a:r>
            <a:endParaRPr sz="2000">
              <a:solidFill>
                <a:schemeClr val="dk1"/>
              </a:solidFill>
            </a:endParaRPr>
          </a:p>
          <a:p>
            <a:pPr indent="4762" lvl="0" marL="0" rtl="0" algn="l">
              <a:spcBef>
                <a:spcPts val="0"/>
              </a:spcBef>
              <a:spcAft>
                <a:spcPts val="0"/>
              </a:spcAft>
              <a:buSzPts val="2000"/>
              <a:buFont typeface="Arial"/>
              <a:buNone/>
            </a:pPr>
            <a:r>
              <a:t/>
            </a:r>
            <a:endParaRPr sz="2000">
              <a:solidFill>
                <a:schemeClr val="dk1"/>
              </a:solidFill>
            </a:endParaRPr>
          </a:p>
          <a:p>
            <a:pPr indent="4762" lvl="0" marL="0" rtl="0" algn="l">
              <a:spcBef>
                <a:spcPts val="0"/>
              </a:spcBef>
              <a:spcAft>
                <a:spcPts val="0"/>
              </a:spcAft>
              <a:buSzPts val="2000"/>
              <a:buFont typeface="Arial"/>
              <a:buNone/>
            </a:pPr>
            <a:r>
              <a:t/>
            </a:r>
            <a:endParaRPr sz="2000">
              <a:solidFill>
                <a:schemeClr val="dk1"/>
              </a:solidFill>
            </a:endParaRPr>
          </a:p>
        </p:txBody>
      </p:sp>
      <p:pic>
        <p:nvPicPr>
          <p:cNvPr descr="j0232007" id="509" name="Google Shape;509;p66"/>
          <p:cNvPicPr preferRelativeResize="0"/>
          <p:nvPr>
            <p:ph idx="2" type="body"/>
          </p:nvPr>
        </p:nvPicPr>
        <p:blipFill rotWithShape="1">
          <a:blip r:embed="rId3">
            <a:alphaModFix/>
          </a:blip>
          <a:srcRect b="0" l="0" r="0" t="0"/>
          <a:stretch/>
        </p:blipFill>
        <p:spPr>
          <a:xfrm>
            <a:off x="5730900" y="1548000"/>
            <a:ext cx="2117700" cy="4572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7"/>
          <p:cNvSpPr txBox="1"/>
          <p:nvPr>
            <p:ph idx="4294967295" type="title"/>
          </p:nvPr>
        </p:nvSpPr>
        <p:spPr>
          <a:xfrm>
            <a:off x="395075" y="268375"/>
            <a:ext cx="7009500" cy="66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Check out our </a:t>
            </a:r>
            <a:r>
              <a:rPr b="1" lang="en-US"/>
              <a:t>NEW</a:t>
            </a:r>
            <a:r>
              <a:rPr lang="en-US"/>
              <a:t> Website!</a:t>
            </a:r>
            <a:endParaRPr/>
          </a:p>
        </p:txBody>
      </p:sp>
      <p:sp>
        <p:nvSpPr>
          <p:cNvPr id="515" name="Google Shape;515;p67"/>
          <p:cNvSpPr txBox="1"/>
          <p:nvPr>
            <p:ph idx="4294967295" type="body"/>
          </p:nvPr>
        </p:nvSpPr>
        <p:spPr>
          <a:xfrm>
            <a:off x="555775" y="1096550"/>
            <a:ext cx="8319900" cy="1653900"/>
          </a:xfrm>
          <a:prstGeom prst="rect">
            <a:avLst/>
          </a:prstGeom>
          <a:noFill/>
          <a:ln>
            <a:noFill/>
          </a:ln>
        </p:spPr>
        <p:txBody>
          <a:bodyPr anchorCtr="0" anchor="t" bIns="45700" lIns="91425" spcFirstLastPara="1" rIns="91425" wrap="square" tIns="45700">
            <a:noAutofit/>
          </a:bodyPr>
          <a:lstStyle/>
          <a:p>
            <a:pPr indent="4762" lvl="0" marL="0" rtl="0" algn="l">
              <a:spcBef>
                <a:spcPts val="0"/>
              </a:spcBef>
              <a:spcAft>
                <a:spcPts val="0"/>
              </a:spcAft>
              <a:buSzPts val="2000"/>
              <a:buFont typeface="Arial"/>
              <a:buNone/>
            </a:pPr>
            <a:r>
              <a:rPr b="1" lang="en-US">
                <a:solidFill>
                  <a:schemeClr val="dk1"/>
                </a:solidFill>
              </a:rPr>
              <a:t>We have a new Wilbur Cross Website!</a:t>
            </a:r>
            <a:r>
              <a:rPr lang="en-US">
                <a:solidFill>
                  <a:schemeClr val="dk1"/>
                </a:solidFill>
              </a:rPr>
              <a:t> Make sure you bookmark the website and take some time to explore. We will be posting all of our announcements, important information, Cross Calendar, alerts, social media and more to the website. If you need a language other than English, there is a translate option on the top left of the page!</a:t>
            </a:r>
            <a:endParaRPr sz="2000">
              <a:solidFill>
                <a:schemeClr val="dk1"/>
              </a:solidFill>
            </a:endParaRPr>
          </a:p>
        </p:txBody>
      </p:sp>
      <p:pic>
        <p:nvPicPr>
          <p:cNvPr id="516" name="Google Shape;516;p67"/>
          <p:cNvPicPr preferRelativeResize="0"/>
          <p:nvPr/>
        </p:nvPicPr>
        <p:blipFill>
          <a:blip r:embed="rId3">
            <a:alphaModFix/>
          </a:blip>
          <a:stretch>
            <a:fillRect/>
          </a:stretch>
        </p:blipFill>
        <p:spPr>
          <a:xfrm>
            <a:off x="1603000" y="3162000"/>
            <a:ext cx="6561326" cy="3389599"/>
          </a:xfrm>
          <a:prstGeom prst="rect">
            <a:avLst/>
          </a:prstGeom>
          <a:noFill/>
          <a:ln>
            <a:noFill/>
          </a:ln>
        </p:spPr>
      </p:pic>
      <p:sp>
        <p:nvSpPr>
          <p:cNvPr id="517" name="Google Shape;517;p67"/>
          <p:cNvSpPr/>
          <p:nvPr/>
        </p:nvSpPr>
        <p:spPr>
          <a:xfrm rot="8641991">
            <a:off x="7960342" y="3638247"/>
            <a:ext cx="563410" cy="26571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7"/>
          <p:cNvSpPr/>
          <p:nvPr/>
        </p:nvSpPr>
        <p:spPr>
          <a:xfrm rot="8641991">
            <a:off x="3340142" y="2890597"/>
            <a:ext cx="563410" cy="26571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7"/>
          <p:cNvSpPr/>
          <p:nvPr/>
        </p:nvSpPr>
        <p:spPr>
          <a:xfrm rot="1670885">
            <a:off x="3814490" y="4432804"/>
            <a:ext cx="563228" cy="265713"/>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8"/>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Stay Informed!</a:t>
            </a:r>
            <a:endParaRPr/>
          </a:p>
        </p:txBody>
      </p:sp>
      <p:sp>
        <p:nvSpPr>
          <p:cNvPr id="526" name="Google Shape;526;p68"/>
          <p:cNvSpPr txBox="1"/>
          <p:nvPr>
            <p:ph idx="1" type="body"/>
          </p:nvPr>
        </p:nvSpPr>
        <p:spPr>
          <a:xfrm>
            <a:off x="457200" y="2057400"/>
            <a:ext cx="4539300" cy="39117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2000"/>
              <a:t>Parent(s)/Guardian(s) and students, make sure you:</a:t>
            </a:r>
            <a:endParaRPr sz="2000"/>
          </a:p>
          <a:p>
            <a:pPr indent="-355600" lvl="0" marL="457200" rtl="0" algn="l">
              <a:spcBef>
                <a:spcPts val="1800"/>
              </a:spcBef>
              <a:spcAft>
                <a:spcPts val="0"/>
              </a:spcAft>
              <a:buSzPts val="2000"/>
              <a:buChar char="◼"/>
            </a:pPr>
            <a:r>
              <a:rPr b="1" lang="en-US" sz="2000"/>
              <a:t>Update your phone number and email</a:t>
            </a:r>
            <a:r>
              <a:rPr lang="en-US" sz="2000"/>
              <a:t> by filling out the needed online Orientation Forms</a:t>
            </a:r>
            <a:endParaRPr sz="2000"/>
          </a:p>
          <a:p>
            <a:pPr indent="-355600" lvl="0" marL="457200" rtl="0" algn="l">
              <a:spcBef>
                <a:spcPts val="0"/>
              </a:spcBef>
              <a:spcAft>
                <a:spcPts val="0"/>
              </a:spcAft>
              <a:buSzPts val="2000"/>
              <a:buChar char="◼"/>
            </a:pPr>
            <a:r>
              <a:rPr lang="en-US" sz="2000"/>
              <a:t>Save our </a:t>
            </a:r>
            <a:r>
              <a:rPr b="1" lang="en-US" sz="2000"/>
              <a:t>website</a:t>
            </a:r>
            <a:r>
              <a:rPr lang="en-US" sz="2000"/>
              <a:t>: </a:t>
            </a:r>
            <a:r>
              <a:rPr b="1" lang="en-US" sz="2000">
                <a:solidFill>
                  <a:srgbClr val="980000"/>
                </a:solidFill>
              </a:rPr>
              <a:t>nhps.net/cross</a:t>
            </a:r>
            <a:r>
              <a:rPr lang="en-US" sz="2000"/>
              <a:t> </a:t>
            </a:r>
            <a:endParaRPr sz="2000"/>
          </a:p>
          <a:p>
            <a:pPr indent="-355600" lvl="0" marL="457200" rtl="0" algn="l">
              <a:spcBef>
                <a:spcPts val="0"/>
              </a:spcBef>
              <a:spcAft>
                <a:spcPts val="0"/>
              </a:spcAft>
              <a:buSzPts val="2000"/>
              <a:buChar char="◼"/>
            </a:pPr>
            <a:r>
              <a:rPr lang="en-US" sz="2000"/>
              <a:t>Follow us on </a:t>
            </a:r>
            <a:r>
              <a:rPr b="1" lang="en-US" sz="2000"/>
              <a:t>Instagram</a:t>
            </a:r>
            <a:r>
              <a:rPr lang="en-US" sz="2000"/>
              <a:t> </a:t>
            </a:r>
            <a:r>
              <a:rPr b="1" lang="en-US" sz="2000">
                <a:solidFill>
                  <a:srgbClr val="980000"/>
                </a:solidFill>
              </a:rPr>
              <a:t>@wilbur_cross_hs </a:t>
            </a:r>
            <a:endParaRPr b="1" sz="2000">
              <a:solidFill>
                <a:srgbClr val="980000"/>
              </a:solidFill>
            </a:endParaRPr>
          </a:p>
          <a:p>
            <a:pPr indent="-355600" lvl="0" marL="457200" rtl="0" algn="l">
              <a:spcBef>
                <a:spcPts val="0"/>
              </a:spcBef>
              <a:spcAft>
                <a:spcPts val="0"/>
              </a:spcAft>
              <a:buSzPts val="2000"/>
              <a:buChar char="◼"/>
            </a:pPr>
            <a:r>
              <a:rPr b="1" lang="en-US" sz="2000"/>
              <a:t>Check your @nhps.net gmail </a:t>
            </a:r>
            <a:r>
              <a:rPr lang="en-US" sz="2000"/>
              <a:t>at least once a day, every day </a:t>
            </a:r>
            <a:endParaRPr sz="2000"/>
          </a:p>
        </p:txBody>
      </p:sp>
      <p:pic>
        <p:nvPicPr>
          <p:cNvPr id="527" name="Google Shape;527;p68"/>
          <p:cNvPicPr preferRelativeResize="0"/>
          <p:nvPr/>
        </p:nvPicPr>
        <p:blipFill>
          <a:blip r:embed="rId3">
            <a:alphaModFix/>
          </a:blip>
          <a:stretch>
            <a:fillRect/>
          </a:stretch>
        </p:blipFill>
        <p:spPr>
          <a:xfrm>
            <a:off x="4906175" y="2846988"/>
            <a:ext cx="4023050" cy="26802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9"/>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Become Part of the Team!</a:t>
            </a:r>
            <a:endParaRPr/>
          </a:p>
        </p:txBody>
      </p:sp>
      <p:sp>
        <p:nvSpPr>
          <p:cNvPr id="534" name="Google Shape;534;p69"/>
          <p:cNvSpPr txBox="1"/>
          <p:nvPr>
            <p:ph idx="1" type="body"/>
          </p:nvPr>
        </p:nvSpPr>
        <p:spPr>
          <a:xfrm>
            <a:off x="457200" y="2209800"/>
            <a:ext cx="83142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There are many different ways to get involved at Wilbur Cross:</a:t>
            </a:r>
            <a:endParaRPr/>
          </a:p>
          <a:p>
            <a:pPr indent="-342900" lvl="0" marL="457200" rtl="0" algn="l">
              <a:spcBef>
                <a:spcPts val="1800"/>
              </a:spcBef>
              <a:spcAft>
                <a:spcPts val="0"/>
              </a:spcAft>
              <a:buSzPts val="1800"/>
              <a:buChar char="◼"/>
            </a:pPr>
            <a:r>
              <a:rPr lang="en-US"/>
              <a:t>Join the PTSO (first meeting is September 13th!)</a:t>
            </a:r>
            <a:endParaRPr/>
          </a:p>
          <a:p>
            <a:pPr indent="-342900" lvl="0" marL="457200" rtl="0" algn="l">
              <a:spcBef>
                <a:spcPts val="0"/>
              </a:spcBef>
              <a:spcAft>
                <a:spcPts val="0"/>
              </a:spcAft>
              <a:buSzPts val="1800"/>
              <a:buChar char="◼"/>
            </a:pPr>
            <a:r>
              <a:rPr lang="en-US"/>
              <a:t>Support the many clubs, sports, and enrichment programs running this year</a:t>
            </a:r>
            <a:endParaRPr/>
          </a:p>
          <a:p>
            <a:pPr indent="-342900" lvl="0" marL="457200" rtl="0" algn="l">
              <a:spcBef>
                <a:spcPts val="0"/>
              </a:spcBef>
              <a:spcAft>
                <a:spcPts val="0"/>
              </a:spcAft>
              <a:buSzPts val="1800"/>
              <a:buChar char="◼"/>
            </a:pPr>
            <a:r>
              <a:rPr lang="en-US"/>
              <a:t>Help us help your children…</a:t>
            </a:r>
            <a:endParaRPr/>
          </a:p>
          <a:p>
            <a:pPr indent="-342900" lvl="0" marL="457200" rtl="0" algn="l">
              <a:spcBef>
                <a:spcPts val="0"/>
              </a:spcBef>
              <a:spcAft>
                <a:spcPts val="0"/>
              </a:spcAft>
              <a:buSzPts val="1800"/>
              <a:buChar char="◼"/>
            </a:pPr>
            <a:r>
              <a:rPr lang="en-US"/>
              <a:t>Be part of SPMT (the School Planning and Management Team)</a:t>
            </a:r>
            <a:endParaRPr/>
          </a:p>
          <a:p>
            <a:pPr indent="-342900" lvl="1" marL="914400" rtl="0" algn="l">
              <a:spcBef>
                <a:spcPts val="0"/>
              </a:spcBef>
              <a:spcAft>
                <a:spcPts val="0"/>
              </a:spcAft>
              <a:buSzPts val="1800"/>
              <a:buChar char="◼"/>
            </a:pPr>
            <a:r>
              <a:rPr lang="en-US"/>
              <a:t>Affect decision making</a:t>
            </a:r>
            <a:endParaRPr/>
          </a:p>
          <a:p>
            <a:pPr indent="-342900" lvl="1" marL="914400" rtl="0" algn="l">
              <a:spcBef>
                <a:spcPts val="0"/>
              </a:spcBef>
              <a:spcAft>
                <a:spcPts val="0"/>
              </a:spcAft>
              <a:buSzPts val="1800"/>
              <a:buChar char="◼"/>
            </a:pPr>
            <a:r>
              <a:rPr lang="en-US"/>
              <a:t>Help create policy</a:t>
            </a:r>
            <a:endParaRPr/>
          </a:p>
          <a:p>
            <a:pPr indent="-342900" lvl="1" marL="914400" rtl="0" algn="l">
              <a:spcBef>
                <a:spcPts val="0"/>
              </a:spcBef>
              <a:spcAft>
                <a:spcPts val="0"/>
              </a:spcAft>
              <a:buSzPts val="1800"/>
              <a:buChar char="◼"/>
            </a:pPr>
            <a:r>
              <a:rPr lang="en-US"/>
              <a:t>Volunteer one day a month for one hour after school!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306900" y="45226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Ms. Ann Brillante</a:t>
            </a:r>
            <a:endParaRPr/>
          </a:p>
          <a:p>
            <a:pPr indent="0" lvl="0" marL="0" rtl="0" algn="ctr">
              <a:spcBef>
                <a:spcPts val="0"/>
              </a:spcBef>
              <a:spcAft>
                <a:spcPts val="0"/>
              </a:spcAft>
              <a:buNone/>
            </a:pPr>
            <a:r>
              <a:rPr i="1" lang="en-US" sz="2600"/>
              <a:t>Assistant Principal</a:t>
            </a:r>
            <a:endParaRPr i="1" sz="2600"/>
          </a:p>
        </p:txBody>
      </p:sp>
      <p:sp>
        <p:nvSpPr>
          <p:cNvPr id="198" name="Google Shape;198;p25"/>
          <p:cNvSpPr txBox="1"/>
          <p:nvPr>
            <p:ph idx="1" type="body"/>
          </p:nvPr>
        </p:nvSpPr>
        <p:spPr>
          <a:xfrm>
            <a:off x="459300" y="5747700"/>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Administrator for Special Education Programming (Resource, Life Skills &amp; Multiple Disabled) and Social Studies Department</a:t>
            </a:r>
            <a:endParaRPr sz="2000"/>
          </a:p>
        </p:txBody>
      </p:sp>
      <p:pic>
        <p:nvPicPr>
          <p:cNvPr id="199" name="Google Shape;199;p25"/>
          <p:cNvPicPr preferRelativeResize="0"/>
          <p:nvPr/>
        </p:nvPicPr>
        <p:blipFill>
          <a:blip r:embed="rId3">
            <a:alphaModFix/>
          </a:blip>
          <a:stretch>
            <a:fillRect/>
          </a:stretch>
        </p:blipFill>
        <p:spPr>
          <a:xfrm>
            <a:off x="3403938" y="1647175"/>
            <a:ext cx="2031326" cy="2702774"/>
          </a:xfrm>
          <a:prstGeom prst="rect">
            <a:avLst/>
          </a:prstGeom>
          <a:noFill/>
          <a:ln>
            <a:noFill/>
          </a:ln>
          <a:effectLst>
            <a:outerShdw blurRad="800100" rotWithShape="0" algn="bl">
              <a:srgbClr val="000000">
                <a:alpha val="50000"/>
              </a:srgbClr>
            </a:outerShdw>
          </a:effectLst>
        </p:spPr>
      </p:pic>
      <p:sp>
        <p:nvSpPr>
          <p:cNvPr id="200" name="Google Shape;200;p25"/>
          <p:cNvSpPr txBox="1"/>
          <p:nvPr>
            <p:ph type="title"/>
          </p:nvPr>
        </p:nvSpPr>
        <p:spPr>
          <a:xfrm>
            <a:off x="459288" y="539925"/>
            <a:ext cx="6477000" cy="56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Meet the Administrative Team!</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0"/>
          <p:cNvSpPr txBox="1"/>
          <p:nvPr>
            <p:ph type="title"/>
          </p:nvPr>
        </p:nvSpPr>
        <p:spPr>
          <a:xfrm>
            <a:off x="472174" y="71975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To Do After Leaving</a:t>
            </a:r>
            <a:endParaRPr/>
          </a:p>
        </p:txBody>
      </p:sp>
      <p:sp>
        <p:nvSpPr>
          <p:cNvPr id="541" name="Google Shape;541;p70"/>
          <p:cNvSpPr txBox="1"/>
          <p:nvPr>
            <p:ph idx="1" type="body"/>
          </p:nvPr>
        </p:nvSpPr>
        <p:spPr>
          <a:xfrm>
            <a:off x="577000" y="1200125"/>
            <a:ext cx="8314200" cy="41283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t/>
            </a:r>
            <a:endParaRPr sz="2200"/>
          </a:p>
          <a:p>
            <a:pPr indent="-368300" lvl="0" marL="457200" rtl="0" algn="l">
              <a:spcBef>
                <a:spcPts val="1800"/>
              </a:spcBef>
              <a:spcAft>
                <a:spcPts val="0"/>
              </a:spcAft>
              <a:buSzPts val="2200"/>
              <a:buChar char="❏"/>
            </a:pPr>
            <a:r>
              <a:rPr lang="en-US" sz="2200"/>
              <a:t>Get your </a:t>
            </a:r>
            <a:r>
              <a:rPr b="1" lang="en-US" sz="2200"/>
              <a:t>PowerSchool access information </a:t>
            </a:r>
            <a:r>
              <a:rPr lang="en-US" sz="2200"/>
              <a:t>in the Atrium/Art Wing</a:t>
            </a:r>
            <a:br>
              <a:rPr b="1" lang="en-US" sz="2200"/>
            </a:br>
            <a:endParaRPr b="1" sz="2200"/>
          </a:p>
          <a:p>
            <a:pPr indent="-368300" lvl="0" marL="457200" rtl="0" algn="l">
              <a:spcBef>
                <a:spcPts val="0"/>
              </a:spcBef>
              <a:spcAft>
                <a:spcPts val="0"/>
              </a:spcAft>
              <a:buSzPts val="2200"/>
              <a:buChar char="❏"/>
            </a:pPr>
            <a:r>
              <a:rPr lang="en-US" sz="2200"/>
              <a:t>Download the </a:t>
            </a:r>
            <a:r>
              <a:rPr b="1" lang="en-US" sz="2200"/>
              <a:t>PowerSchool App</a:t>
            </a:r>
            <a:r>
              <a:rPr lang="en-US" sz="2200"/>
              <a:t> </a:t>
            </a:r>
            <a:br>
              <a:rPr lang="en-US" sz="2200"/>
            </a:br>
            <a:endParaRPr sz="2200"/>
          </a:p>
          <a:p>
            <a:pPr indent="-368300" lvl="0" marL="457200" rtl="0" algn="l">
              <a:spcBef>
                <a:spcPts val="0"/>
              </a:spcBef>
              <a:spcAft>
                <a:spcPts val="0"/>
              </a:spcAft>
              <a:buSzPts val="2200"/>
              <a:buChar char="❏"/>
            </a:pPr>
            <a:r>
              <a:rPr lang="en-US" sz="2200"/>
              <a:t>Go on the Cross Website, click the button for </a:t>
            </a:r>
            <a:r>
              <a:rPr b="1" lang="en-US" sz="2200"/>
              <a:t>Orientation Forms</a:t>
            </a:r>
            <a:r>
              <a:rPr lang="en-US" sz="2200"/>
              <a:t> and use your PowerSchool information to fill out the Emergency Contact information and other important forms</a:t>
            </a:r>
            <a:br>
              <a:rPr b="1" lang="en-US" sz="2200"/>
            </a:br>
            <a:endParaRPr b="1" sz="2200"/>
          </a:p>
          <a:p>
            <a:pPr indent="-368300" lvl="0" marL="457200" rtl="0" algn="l">
              <a:spcBef>
                <a:spcPts val="0"/>
              </a:spcBef>
              <a:spcAft>
                <a:spcPts val="0"/>
              </a:spcAft>
              <a:buSzPts val="2200"/>
              <a:buChar char="❏"/>
            </a:pPr>
            <a:r>
              <a:rPr b="1" lang="en-US" sz="2200"/>
              <a:t>If you are new to the District or a 10th grader: </a:t>
            </a:r>
            <a:r>
              <a:rPr lang="en-US" sz="2200"/>
              <a:t>Know how to get information on the CT Health Assessment &amp; Immunizations if you have not yet submitted the information.</a:t>
            </a:r>
            <a:endParaRPr sz="2200"/>
          </a:p>
          <a:p>
            <a:pPr indent="0" lvl="0" marL="0" rtl="0" algn="l">
              <a:spcBef>
                <a:spcPts val="180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1"/>
          <p:cNvSpPr txBox="1"/>
          <p:nvPr>
            <p:ph type="ctrTitle"/>
          </p:nvPr>
        </p:nvSpPr>
        <p:spPr>
          <a:xfrm>
            <a:off x="280175" y="4208933"/>
            <a:ext cx="8379300" cy="1048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4140"/>
              <a:buFont typeface="Century Gothic"/>
              <a:buNone/>
            </a:pPr>
            <a:r>
              <a:rPr lang="en-US" sz="4140"/>
              <a:t>Thank you for coming!</a:t>
            </a:r>
            <a:endParaRPr/>
          </a:p>
        </p:txBody>
      </p:sp>
      <p:sp>
        <p:nvSpPr>
          <p:cNvPr id="547" name="Google Shape;547;p71"/>
          <p:cNvSpPr txBox="1"/>
          <p:nvPr>
            <p:ph idx="1" type="subTitle"/>
          </p:nvPr>
        </p:nvSpPr>
        <p:spPr>
          <a:xfrm>
            <a:off x="382350" y="5257721"/>
            <a:ext cx="8379300" cy="135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Font typeface="Noto Sans Symbols"/>
              <a:buNone/>
            </a:pPr>
            <a:r>
              <a:rPr lang="en-US"/>
              <a:t>If you have any questions please reach out to the Principal, Matt Brown, or your child’s Academy Administrator if you have any questions or concerns!</a:t>
            </a:r>
            <a:endParaRPr/>
          </a:p>
          <a:p>
            <a:pPr indent="0" lvl="0" marL="0" rtl="0" algn="l">
              <a:lnSpc>
                <a:spcPct val="90000"/>
              </a:lnSpc>
              <a:spcBef>
                <a:spcPts val="0"/>
              </a:spcBef>
              <a:spcAft>
                <a:spcPts val="0"/>
              </a:spcAft>
              <a:buClr>
                <a:schemeClr val="accent1"/>
              </a:buClr>
              <a:buSzPts val="1600"/>
              <a:buFont typeface="Noto Sans Symbols"/>
              <a:buNone/>
            </a:pPr>
            <a:r>
              <a:t/>
            </a:r>
            <a:endParaRPr/>
          </a:p>
          <a:p>
            <a:pPr indent="0" lvl="0" marL="0" rtl="0" algn="l">
              <a:lnSpc>
                <a:spcPct val="90000"/>
              </a:lnSpc>
              <a:spcBef>
                <a:spcPts val="0"/>
              </a:spcBef>
              <a:spcAft>
                <a:spcPts val="0"/>
              </a:spcAft>
              <a:buClr>
                <a:schemeClr val="accent1"/>
              </a:buClr>
              <a:buSzPts val="1600"/>
              <a:buFont typeface="Noto Sans Symbols"/>
              <a:buNone/>
            </a:pPr>
            <a:r>
              <a:rPr b="1" lang="en-US"/>
              <a:t>School Phone</a:t>
            </a:r>
            <a:r>
              <a:rPr lang="en-US"/>
              <a:t>: (475)220-7400</a:t>
            </a:r>
            <a:endParaRPr/>
          </a:p>
          <a:p>
            <a:pPr indent="0" lvl="0" marL="0" rtl="0" algn="l">
              <a:lnSpc>
                <a:spcPct val="90000"/>
              </a:lnSpc>
              <a:spcBef>
                <a:spcPts val="0"/>
              </a:spcBef>
              <a:spcAft>
                <a:spcPts val="0"/>
              </a:spcAft>
              <a:buClr>
                <a:schemeClr val="accent1"/>
              </a:buClr>
              <a:buSzPts val="1600"/>
              <a:buFont typeface="Noto Sans Symbols"/>
              <a:buNone/>
            </a:pPr>
            <a:r>
              <a:rPr b="1" lang="en-US"/>
              <a:t>Email</a:t>
            </a:r>
            <a:r>
              <a:rPr lang="en-US"/>
              <a:t>: cross@nhboe.net</a:t>
            </a:r>
            <a:endParaRPr/>
          </a:p>
        </p:txBody>
      </p:sp>
      <p:sp>
        <p:nvSpPr>
          <p:cNvPr id="548" name="Google Shape;548;p71"/>
          <p:cNvSpPr txBox="1"/>
          <p:nvPr/>
        </p:nvSpPr>
        <p:spPr>
          <a:xfrm rot="-476020">
            <a:off x="3657893" y="1660571"/>
            <a:ext cx="5049027" cy="8308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7400" u="none" cap="none" strike="noStrike">
                <a:solidFill>
                  <a:srgbClr val="FFFFFF"/>
                </a:solidFill>
                <a:latin typeface="Shadows Into Light"/>
                <a:ea typeface="Shadows Into Light"/>
                <a:cs typeface="Shadows Into Light"/>
                <a:sym typeface="Shadows Into Light"/>
              </a:rPr>
              <a:t>#</a:t>
            </a:r>
            <a:r>
              <a:rPr b="1" i="0" lang="en-US" sz="7400" u="none" cap="none" strike="noStrike">
                <a:solidFill>
                  <a:schemeClr val="dk1"/>
                </a:solidFill>
                <a:latin typeface="Shadows Into Light"/>
                <a:ea typeface="Shadows Into Light"/>
                <a:cs typeface="Shadows Into Light"/>
                <a:sym typeface="Shadows Into Light"/>
              </a:rPr>
              <a:t>CROSS</a:t>
            </a:r>
            <a:r>
              <a:rPr b="1" i="0" lang="en-US" sz="7400" u="none" cap="none" strike="noStrike">
                <a:solidFill>
                  <a:srgbClr val="FFFFFF"/>
                </a:solidFill>
                <a:latin typeface="Shadows Into Light"/>
                <a:ea typeface="Shadows Into Light"/>
                <a:cs typeface="Shadows Into Light"/>
                <a:sym typeface="Shadows Into Light"/>
              </a:rPr>
              <a:t>PRIDE</a:t>
            </a:r>
            <a:endParaRPr sz="4000">
              <a:latin typeface="Shadows Into Light"/>
              <a:ea typeface="Shadows Into Light"/>
              <a:cs typeface="Shadows Into Light"/>
              <a:sym typeface="Shadows In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type="title"/>
          </p:nvPr>
        </p:nvSpPr>
        <p:spPr>
          <a:xfrm>
            <a:off x="78300" y="45988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Mrs. Angela Brunson</a:t>
            </a:r>
            <a:endParaRPr/>
          </a:p>
          <a:p>
            <a:pPr indent="0" lvl="0" marL="0" rtl="0" algn="ctr">
              <a:spcBef>
                <a:spcPts val="0"/>
              </a:spcBef>
              <a:spcAft>
                <a:spcPts val="0"/>
              </a:spcAft>
              <a:buNone/>
            </a:pPr>
            <a:r>
              <a:rPr i="1" lang="en-US" sz="2600"/>
              <a:t>Assistant Principal</a:t>
            </a:r>
            <a:endParaRPr i="1" sz="2600"/>
          </a:p>
        </p:txBody>
      </p:sp>
      <p:sp>
        <p:nvSpPr>
          <p:cNvPr id="207" name="Google Shape;207;p26"/>
          <p:cNvSpPr txBox="1"/>
          <p:nvPr>
            <p:ph idx="1" type="body"/>
          </p:nvPr>
        </p:nvSpPr>
        <p:spPr>
          <a:xfrm>
            <a:off x="459300" y="5900100"/>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LPS Academy Lead Teacher: Aparna Shyam</a:t>
            </a:r>
            <a:endParaRPr sz="2000"/>
          </a:p>
        </p:txBody>
      </p:sp>
      <p:sp>
        <p:nvSpPr>
          <p:cNvPr id="208" name="Google Shape;208;p26"/>
          <p:cNvSpPr txBox="1"/>
          <p:nvPr>
            <p:ph type="title"/>
          </p:nvPr>
        </p:nvSpPr>
        <p:spPr>
          <a:xfrm>
            <a:off x="1004538" y="281825"/>
            <a:ext cx="6477000" cy="56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Law and Public Service Academy</a:t>
            </a:r>
            <a:endParaRPr/>
          </a:p>
        </p:txBody>
      </p:sp>
      <p:pic>
        <p:nvPicPr>
          <p:cNvPr id="209" name="Google Shape;209;p26"/>
          <p:cNvPicPr preferRelativeResize="0"/>
          <p:nvPr/>
        </p:nvPicPr>
        <p:blipFill>
          <a:blip r:embed="rId3">
            <a:alphaModFix/>
          </a:blip>
          <a:stretch>
            <a:fillRect/>
          </a:stretch>
        </p:blipFill>
        <p:spPr>
          <a:xfrm>
            <a:off x="2945959" y="1153325"/>
            <a:ext cx="2485834" cy="3369301"/>
          </a:xfrm>
          <a:prstGeom prst="rect">
            <a:avLst/>
          </a:prstGeom>
          <a:noFill/>
          <a:ln>
            <a:noFill/>
          </a:ln>
          <a:effectLst>
            <a:outerShdw blurRad="714375" rotWithShape="0" algn="bl"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type="title"/>
          </p:nvPr>
        </p:nvSpPr>
        <p:spPr>
          <a:xfrm>
            <a:off x="78300" y="49293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Mrs. Cora Muñoz</a:t>
            </a:r>
            <a:br>
              <a:rPr lang="en-US"/>
            </a:br>
            <a:r>
              <a:rPr i="1" lang="en-US" sz="2600"/>
              <a:t>Assistant Principal</a:t>
            </a:r>
            <a:endParaRPr i="1" sz="2600"/>
          </a:p>
        </p:txBody>
      </p:sp>
      <p:sp>
        <p:nvSpPr>
          <p:cNvPr id="216" name="Google Shape;216;p27"/>
          <p:cNvSpPr txBox="1"/>
          <p:nvPr>
            <p:ph idx="1" type="body"/>
          </p:nvPr>
        </p:nvSpPr>
        <p:spPr>
          <a:xfrm>
            <a:off x="78300" y="6057925"/>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IADAS </a:t>
            </a:r>
            <a:r>
              <a:rPr lang="en-US" sz="2000"/>
              <a:t>Academy Lead Teacher: Kristin Mendoza</a:t>
            </a:r>
            <a:endParaRPr sz="2000"/>
          </a:p>
        </p:txBody>
      </p:sp>
      <p:sp>
        <p:nvSpPr>
          <p:cNvPr id="217" name="Google Shape;217;p27"/>
          <p:cNvSpPr txBox="1"/>
          <p:nvPr>
            <p:ph type="title"/>
          </p:nvPr>
        </p:nvSpPr>
        <p:spPr>
          <a:xfrm>
            <a:off x="191575" y="205625"/>
            <a:ext cx="73560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2600"/>
              <a:t>International</a:t>
            </a:r>
            <a:r>
              <a:rPr lang="en-US" sz="2600"/>
              <a:t> Academy of Digital Arts </a:t>
            </a:r>
            <a:endParaRPr sz="2600"/>
          </a:p>
          <a:p>
            <a:pPr indent="0" lvl="0" marL="0" rtl="0" algn="ctr">
              <a:spcBef>
                <a:spcPts val="0"/>
              </a:spcBef>
              <a:spcAft>
                <a:spcPts val="0"/>
              </a:spcAft>
              <a:buNone/>
            </a:pPr>
            <a:r>
              <a:rPr lang="en-US" sz="2600"/>
              <a:t>and Sciences</a:t>
            </a:r>
            <a:endParaRPr sz="2600"/>
          </a:p>
        </p:txBody>
      </p:sp>
      <p:pic>
        <p:nvPicPr>
          <p:cNvPr id="218" name="Google Shape;218;p27"/>
          <p:cNvPicPr preferRelativeResize="0"/>
          <p:nvPr/>
        </p:nvPicPr>
        <p:blipFill rotWithShape="1">
          <a:blip r:embed="rId3">
            <a:alphaModFix/>
          </a:blip>
          <a:srcRect b="0" l="6415" r="8723" t="0"/>
          <a:stretch/>
        </p:blipFill>
        <p:spPr>
          <a:xfrm>
            <a:off x="2588250" y="1636650"/>
            <a:ext cx="2892625" cy="3179777"/>
          </a:xfrm>
          <a:prstGeom prst="rect">
            <a:avLst/>
          </a:prstGeom>
          <a:noFill/>
          <a:ln>
            <a:noFill/>
          </a:ln>
          <a:effectLst>
            <a:outerShdw blurRad="700088" rotWithShape="0" algn="bl">
              <a:srgbClr val="000000">
                <a:alpha val="6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2100" y="46858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Mr. Garfield Pilliner</a:t>
            </a:r>
            <a:endParaRPr/>
          </a:p>
          <a:p>
            <a:pPr indent="0" lvl="0" marL="0" rtl="0" algn="ctr">
              <a:spcBef>
                <a:spcPts val="0"/>
              </a:spcBef>
              <a:spcAft>
                <a:spcPts val="0"/>
              </a:spcAft>
              <a:buNone/>
            </a:pPr>
            <a:r>
              <a:rPr i="1" lang="en-US" sz="2600"/>
              <a:t>Assistant Principal</a:t>
            </a:r>
            <a:endParaRPr i="1" sz="2600"/>
          </a:p>
        </p:txBody>
      </p:sp>
      <p:sp>
        <p:nvSpPr>
          <p:cNvPr id="225" name="Google Shape;225;p28"/>
          <p:cNvSpPr txBox="1"/>
          <p:nvPr>
            <p:ph idx="1" type="body"/>
          </p:nvPr>
        </p:nvSpPr>
        <p:spPr>
          <a:xfrm>
            <a:off x="2100" y="6057925"/>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Academy Lead Teacher: Lisa Chester</a:t>
            </a:r>
            <a:endParaRPr sz="2000"/>
          </a:p>
        </p:txBody>
      </p:sp>
      <p:sp>
        <p:nvSpPr>
          <p:cNvPr id="226" name="Google Shape;226;p28"/>
          <p:cNvSpPr txBox="1"/>
          <p:nvPr>
            <p:ph type="title"/>
          </p:nvPr>
        </p:nvSpPr>
        <p:spPr>
          <a:xfrm>
            <a:off x="459300" y="281825"/>
            <a:ext cx="6833400" cy="671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600"/>
              <a:t>Health and Culinary Sciences Academy</a:t>
            </a:r>
            <a:endParaRPr sz="2600"/>
          </a:p>
        </p:txBody>
      </p:sp>
      <p:pic>
        <p:nvPicPr>
          <p:cNvPr descr="http://schools.nhps.net/wcross/images/Admin%20pics/pilliner2.jpg" id="227" name="Google Shape;227;p28"/>
          <p:cNvPicPr preferRelativeResize="0"/>
          <p:nvPr/>
        </p:nvPicPr>
        <p:blipFill rotWithShape="1">
          <a:blip r:embed="rId3">
            <a:alphaModFix/>
          </a:blip>
          <a:srcRect b="9015" l="0" r="0" t="9023"/>
          <a:stretch/>
        </p:blipFill>
        <p:spPr>
          <a:xfrm>
            <a:off x="2403725" y="1516125"/>
            <a:ext cx="3566100" cy="2926200"/>
          </a:xfrm>
          <a:prstGeom prst="rect">
            <a:avLst/>
          </a:prstGeom>
          <a:noFill/>
          <a:ln>
            <a:noFill/>
          </a:ln>
          <a:effectLst>
            <a:outerShdw blurRad="628650" rotWithShape="0" algn="bl"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2100" y="48531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Mr. Daniel Wajnowski</a:t>
            </a:r>
            <a:endParaRPr/>
          </a:p>
          <a:p>
            <a:pPr indent="0" lvl="0" marL="0" rtl="0" algn="ctr">
              <a:spcBef>
                <a:spcPts val="0"/>
              </a:spcBef>
              <a:spcAft>
                <a:spcPts val="0"/>
              </a:spcAft>
              <a:buNone/>
            </a:pPr>
            <a:r>
              <a:rPr i="1" lang="en-US" sz="2600"/>
              <a:t>Assistant Principal</a:t>
            </a:r>
            <a:endParaRPr i="1" sz="2600"/>
          </a:p>
        </p:txBody>
      </p:sp>
      <p:sp>
        <p:nvSpPr>
          <p:cNvPr id="234" name="Google Shape;234;p29"/>
          <p:cNvSpPr txBox="1"/>
          <p:nvPr>
            <p:ph idx="1" type="body"/>
          </p:nvPr>
        </p:nvSpPr>
        <p:spPr>
          <a:xfrm>
            <a:off x="2100" y="5981725"/>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Academy Lead Teacher: </a:t>
            </a:r>
            <a:r>
              <a:rPr lang="en-US" sz="2000"/>
              <a:t>Cathy Ramin</a:t>
            </a:r>
            <a:endParaRPr sz="2000"/>
          </a:p>
        </p:txBody>
      </p:sp>
      <p:sp>
        <p:nvSpPr>
          <p:cNvPr id="235" name="Google Shape;235;p29"/>
          <p:cNvSpPr txBox="1"/>
          <p:nvPr>
            <p:ph type="title"/>
          </p:nvPr>
        </p:nvSpPr>
        <p:spPr>
          <a:xfrm>
            <a:off x="738900" y="402275"/>
            <a:ext cx="6477000" cy="797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Business and Fine Arts Academy</a:t>
            </a:r>
            <a:endParaRPr/>
          </a:p>
        </p:txBody>
      </p:sp>
      <p:pic>
        <p:nvPicPr>
          <p:cNvPr id="236" name="Google Shape;236;p29"/>
          <p:cNvPicPr preferRelativeResize="0"/>
          <p:nvPr/>
        </p:nvPicPr>
        <p:blipFill>
          <a:blip r:embed="rId3">
            <a:alphaModFix/>
          </a:blip>
          <a:stretch>
            <a:fillRect/>
          </a:stretch>
        </p:blipFill>
        <p:spPr>
          <a:xfrm>
            <a:off x="2643575" y="1752650"/>
            <a:ext cx="2791424" cy="3004674"/>
          </a:xfrm>
          <a:prstGeom prst="rect">
            <a:avLst/>
          </a:prstGeom>
          <a:noFill/>
          <a:ln>
            <a:noFill/>
          </a:ln>
          <a:effectLst>
            <a:outerShdw blurRad="714375" rotWithShape="0" algn="bl"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za">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