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6858000" cx="9144000"/>
  <p:notesSz cx="6858000" cy="9144000"/>
  <p:embeddedFontLst>
    <p:embeddedFont>
      <p:font typeface="Shadows Into Light"/>
      <p:regular r:id="rId58"/>
    </p:embeddedFont>
    <p:embeddedFont>
      <p:font typeface="Merriweather"/>
      <p:regular r:id="rId59"/>
      <p:bold r:id="rId60"/>
      <p:italic r:id="rId61"/>
      <p:boldItalic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948047-56F7-49A0-90EF-253514BD562E}">
  <a:tblStyle styleId="{6F948047-56F7-49A0-90EF-253514BD562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erriweather-boldItalic.fntdata"/><Relationship Id="rId61" Type="http://schemas.openxmlformats.org/officeDocument/2006/relationships/font" Target="fonts/Merriweather-italic.fntdata"/><Relationship Id="rId20" Type="http://schemas.openxmlformats.org/officeDocument/2006/relationships/slide" Target="slides/slide14.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16.xml"/><Relationship Id="rId66" Type="http://schemas.openxmlformats.org/officeDocument/2006/relationships/font" Target="fonts/CenturyGothic-boldItalic.fntdata"/><Relationship Id="rId21" Type="http://schemas.openxmlformats.org/officeDocument/2006/relationships/slide" Target="slides/slide15.xml"/><Relationship Id="rId65"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erriweather-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Merriweather-regular.fntdata"/><Relationship Id="rId14" Type="http://schemas.openxmlformats.org/officeDocument/2006/relationships/slide" Target="slides/slide8.xml"/><Relationship Id="rId58" Type="http://schemas.openxmlformats.org/officeDocument/2006/relationships/font" Target="fonts/ShadowsInto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73104dc2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73104dc2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773104dc2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06aaf4302_0_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06aaf4302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906aaf4302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81be9c280_0_3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81be9c280_0_3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1381be9c280_0_3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06aaf4302_0_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06aaf4302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906aaf4302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06aaf4302_0_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06aaf4302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Noveno</a:t>
            </a:r>
            <a:endParaRPr/>
          </a:p>
        </p:txBody>
      </p:sp>
      <p:sp>
        <p:nvSpPr>
          <p:cNvPr id="273" name="Google Shape;273;g906aaf4302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06aaf4302_0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06aaf4302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Decimo</a:t>
            </a:r>
            <a:endParaRPr/>
          </a:p>
        </p:txBody>
      </p:sp>
      <p:sp>
        <p:nvSpPr>
          <p:cNvPr id="280" name="Google Shape;280;g906aaf4302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06aaf4302_0_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906aaf4302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undecima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Los cursos de AP y ECE las clases están abiertas a todos los estudiantes que van a la universidad después de graduarse. La meta del distrito es que todos los juniors y seniors tomen al menos una de estas clases. Estas clases están programadas y priorizadas para juniors y seniors. Si es un estudiante de tercer o cuarto año y no está programado para una de estas clases o no ha tomado una, aún puede solicitar tomar una a través de nuestro formulario de agregar/caer en el sitio web.</a:t>
            </a:r>
            <a:endParaRPr/>
          </a:p>
        </p:txBody>
      </p:sp>
      <p:sp>
        <p:nvSpPr>
          <p:cNvPr id="287" name="Google Shape;287;g906aaf4302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06aaf4302_0_7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906aaf4302_0_7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906aaf4302_0_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906aaf4302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duodecima o ultimo grado</a:t>
            </a:r>
            <a:endParaRPr/>
          </a:p>
        </p:txBody>
      </p:sp>
      <p:sp>
        <p:nvSpPr>
          <p:cNvPr id="301" name="Google Shape;301;g906aaf4302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06aaf4302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06aaf430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906aaf4302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773104dc26_0_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773104dc26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773104dc26_0_1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73104dc26_0_1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773104dc26_0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773104dc26_0_1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381be9c280_0_5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381be9c280_0_5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1381be9c280_0_5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381be9c280_0_5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381be9c280_0_5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1381be9c280_0_5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381be9c280_0_5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381be9c280_0_5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1381be9c280_0_5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06aaf4302_0_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06aaf4302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noveno, decimo, undecima, duodecima o ultimo ano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Transcripcion</a:t>
            </a:r>
            <a:endParaRPr/>
          </a:p>
          <a:p>
            <a:pPr indent="0" lvl="0" marL="0" rtl="0" algn="l">
              <a:spcBef>
                <a:spcPts val="0"/>
              </a:spcBef>
              <a:spcAft>
                <a:spcPts val="0"/>
              </a:spcAft>
              <a:buNone/>
            </a:pPr>
            <a:r>
              <a:rPr lang="en-US"/>
              <a:t>Rango de clase</a:t>
            </a:r>
            <a:endParaRPr/>
          </a:p>
          <a:p>
            <a:pPr indent="0" lvl="0" marL="0" rtl="0" algn="l">
              <a:spcBef>
                <a:spcPts val="0"/>
              </a:spcBef>
              <a:spcAft>
                <a:spcPts val="0"/>
              </a:spcAft>
              <a:buNone/>
            </a:pPr>
            <a:r>
              <a:rPr lang="en-US"/>
              <a:t>Calificacion</a:t>
            </a:r>
            <a:endParaRPr/>
          </a:p>
          <a:p>
            <a:pPr indent="0" lvl="0" marL="0" rtl="0" algn="l">
              <a:spcBef>
                <a:spcPts val="0"/>
              </a:spcBef>
              <a:spcAft>
                <a:spcPts val="0"/>
              </a:spcAft>
              <a:buNone/>
            </a:pPr>
            <a:r>
              <a:rPr lang="en-US"/>
              <a:t>Credito</a:t>
            </a:r>
            <a:endParaRPr/>
          </a:p>
          <a:p>
            <a:pPr indent="0" lvl="0" marL="0" rtl="0" algn="l">
              <a:spcBef>
                <a:spcPts val="0"/>
              </a:spcBef>
              <a:spcAft>
                <a:spcPts val="0"/>
              </a:spcAft>
              <a:buNone/>
            </a:pPr>
            <a:r>
              <a:rPr lang="en-US"/>
              <a:t>El GPA</a:t>
            </a:r>
            <a:endParaRPr/>
          </a:p>
          <a:p>
            <a:pPr indent="0" lvl="0" marL="0" rtl="0" algn="l">
              <a:spcBef>
                <a:spcPts val="0"/>
              </a:spcBef>
              <a:spcAft>
                <a:spcPts val="0"/>
              </a:spcAft>
              <a:buNone/>
            </a:pPr>
            <a:r>
              <a:rPr lang="en-US"/>
              <a:t>Asistencia </a:t>
            </a:r>
            <a:endParaRPr/>
          </a:p>
        </p:txBody>
      </p:sp>
      <p:sp>
        <p:nvSpPr>
          <p:cNvPr id="347" name="Google Shape;347;g906aaf4302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06aaf4302_0_1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906aaf4302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906aaf4302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381be9c280_0_5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381be9c280_0_5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1381be9c280_0_5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773104dc26_0_3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773104dc26_0_3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773104dc26_0_3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906aaf4302_0_9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906aaf4302_0_9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906aaf4302_0_9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81be9c28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81be9c28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1381be9c28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381be9c280_0_6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381be9c280_0_6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1381be9c280_0_6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381be9c280_0_7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381be9c280_0_7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1381be9c280_0_7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381be9c280_0_7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381be9c280_0_7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1381be9c280_0_7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381be9c280_0_87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381be9c280_0_8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81be9c280_0_103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381be9c280_0_10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381be9c280_0_119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381be9c280_0_11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9040fe7fe8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9040fe7fe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9040fe7fe8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381be9c280_0_13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381be9c280_0_13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906aaf4302_0_2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906aaf4302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906aaf4302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906aaf4302_0_1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906aaf4302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06aaf4302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06aaf430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906aaf430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381be9c280_0_15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381be9c280_0_15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1381be9c280_0_15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381be9c280_0_16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381be9c280_0_16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1381be9c280_0_16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81be9c280_0_16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381be9c280_0_16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1381be9c280_0_16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906aaf4302_0_3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906aaf4302_0_3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906aaf4302_0_3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773104dc26_0_5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773104dc26_0_5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2773104dc26_0_5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381be9c280_0_18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1381be9c280_0_18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906aaf4302_0_5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 tenemos control de lus autobuses - solo podemos ver en la computadora que bus esta asignado.</a:t>
            </a:r>
            <a:endParaRPr/>
          </a:p>
        </p:txBody>
      </p:sp>
      <p:sp>
        <p:nvSpPr>
          <p:cNvPr id="504" name="Google Shape;504;g906aaf4302_0_5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773104dc26_0_6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2773104dc26_0_6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773104dc26_0_6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773104dc26_0_6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g2773104dc26_0_6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906aaf4302_0_8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906aaf4302_0_8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g906aaf4302_0_8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06aaf4302_0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06aaf4302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906aaf4302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773104dc26_0_8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773104dc26_0_8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2773104dc26_0_8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06aaf4302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06aaf4302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906aaf4302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06aaf4302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06aaf4302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906aaf4302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06aaf4302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06aaf4302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906aaf4302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06aaf4302_0_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06aaf4302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906aaf4302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p:nvPr/>
        </p:nvSpPr>
        <p:spPr>
          <a:xfrm>
            <a:off x="3186953" y="268288"/>
            <a:ext cx="5669280" cy="390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 name="Google Shape;17;p2"/>
          <p:cNvSpPr/>
          <p:nvPr/>
        </p:nvSpPr>
        <p:spPr>
          <a:xfrm>
            <a:off x="268940" y="268288"/>
            <a:ext cx="1828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Google Shape;18;p2"/>
          <p:cNvSpPr txBox="1"/>
          <p:nvPr>
            <p:ph type="ctrTitle"/>
          </p:nvPr>
        </p:nvSpPr>
        <p:spPr>
          <a:xfrm>
            <a:off x="3200400" y="4208929"/>
            <a:ext cx="5458968" cy="10486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600"/>
              <a:buFont typeface="Century Gothic"/>
              <a:buNone/>
              <a:defRPr sz="4600">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3200400" y="5257800"/>
            <a:ext cx="5458968" cy="62179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600"/>
              <a:buFont typeface="Noto Sans Symbols"/>
              <a:buNone/>
              <a:defRPr sz="1600">
                <a:solidFill>
                  <a:schemeClr val="dk2"/>
                </a:solidFill>
                <a:latin typeface="Century Gothic"/>
                <a:ea typeface="Century Gothic"/>
                <a:cs typeface="Century Gothic"/>
                <a:sym typeface="Century Gothic"/>
              </a:defRPr>
            </a:lvl1pPr>
            <a:lvl2pPr lvl="1" algn="ctr">
              <a:spcBef>
                <a:spcPts val="600"/>
              </a:spcBef>
              <a:spcAft>
                <a:spcPts val="0"/>
              </a:spcAft>
              <a:buSzPts val="180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800"/>
              <a:buNone/>
              <a:defRPr>
                <a:solidFill>
                  <a:srgbClr val="888888"/>
                </a:solidFill>
              </a:defRPr>
            </a:lvl4pPr>
            <a:lvl5pPr lvl="4" algn="ctr">
              <a:spcBef>
                <a:spcPts val="600"/>
              </a:spcBef>
              <a:spcAft>
                <a:spcPts val="0"/>
              </a:spcAft>
              <a:buSzPts val="18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p:txBody>
      </p:sp>
      <p:sp>
        <p:nvSpPr>
          <p:cNvPr id="20" name="Google Shape;20;p2"/>
          <p:cNvSpPr txBox="1"/>
          <p:nvPr>
            <p:ph idx="11" type="ftr"/>
          </p:nvPr>
        </p:nvSpPr>
        <p:spPr>
          <a:xfrm>
            <a:off x="3218688" y="6356350"/>
            <a:ext cx="47365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100">
                <a:solidFill>
                  <a:srgbClr val="848484"/>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256494" y="6356350"/>
            <a:ext cx="685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100" u="none" cap="none" strike="noStrike">
                <a:solidFill>
                  <a:srgbClr val="848484"/>
                </a:solidFill>
                <a:latin typeface="Century Gothic"/>
                <a:ea typeface="Century Gothic"/>
                <a:cs typeface="Century Gothic"/>
                <a:sym typeface="Century Gothic"/>
              </a:defRPr>
            </a:lvl1pPr>
            <a:lvl2pPr indent="0" lvl="1" marL="0" algn="r">
              <a:spcBef>
                <a:spcPts val="0"/>
              </a:spcBef>
              <a:buNone/>
              <a:defRPr b="1" i="0" sz="1100" u="none" cap="none" strike="noStrike">
                <a:solidFill>
                  <a:srgbClr val="848484"/>
                </a:solidFill>
                <a:latin typeface="Century Gothic"/>
                <a:ea typeface="Century Gothic"/>
                <a:cs typeface="Century Gothic"/>
                <a:sym typeface="Century Gothic"/>
              </a:defRPr>
            </a:lvl2pPr>
            <a:lvl3pPr indent="0" lvl="2" marL="0" algn="r">
              <a:spcBef>
                <a:spcPts val="0"/>
              </a:spcBef>
              <a:buNone/>
              <a:defRPr b="1" i="0" sz="1100" u="none" cap="none" strike="noStrike">
                <a:solidFill>
                  <a:srgbClr val="848484"/>
                </a:solidFill>
                <a:latin typeface="Century Gothic"/>
                <a:ea typeface="Century Gothic"/>
                <a:cs typeface="Century Gothic"/>
                <a:sym typeface="Century Gothic"/>
              </a:defRPr>
            </a:lvl3pPr>
            <a:lvl4pPr indent="0" lvl="3" marL="0" algn="r">
              <a:spcBef>
                <a:spcPts val="0"/>
              </a:spcBef>
              <a:buNone/>
              <a:defRPr b="1" i="0" sz="1100" u="none" cap="none" strike="noStrike">
                <a:solidFill>
                  <a:srgbClr val="848484"/>
                </a:solidFill>
                <a:latin typeface="Century Gothic"/>
                <a:ea typeface="Century Gothic"/>
                <a:cs typeface="Century Gothic"/>
                <a:sym typeface="Century Gothic"/>
              </a:defRPr>
            </a:lvl4pPr>
            <a:lvl5pPr indent="0" lvl="4" marL="0" algn="r">
              <a:spcBef>
                <a:spcPts val="0"/>
              </a:spcBef>
              <a:buNone/>
              <a:defRPr b="1" i="0" sz="1100" u="none" cap="none" strike="noStrike">
                <a:solidFill>
                  <a:srgbClr val="848484"/>
                </a:solidFill>
                <a:latin typeface="Century Gothic"/>
                <a:ea typeface="Century Gothic"/>
                <a:cs typeface="Century Gothic"/>
                <a:sym typeface="Century Gothic"/>
              </a:defRPr>
            </a:lvl5pPr>
            <a:lvl6pPr indent="0" lvl="5" marL="0" algn="r">
              <a:spcBef>
                <a:spcPts val="0"/>
              </a:spcBef>
              <a:buNone/>
              <a:defRPr b="1" i="0" sz="1100" u="none" cap="none" strike="noStrike">
                <a:solidFill>
                  <a:srgbClr val="848484"/>
                </a:solidFill>
                <a:latin typeface="Century Gothic"/>
                <a:ea typeface="Century Gothic"/>
                <a:cs typeface="Century Gothic"/>
                <a:sym typeface="Century Gothic"/>
              </a:defRPr>
            </a:lvl6pPr>
            <a:lvl7pPr indent="0" lvl="6" marL="0" algn="r">
              <a:spcBef>
                <a:spcPts val="0"/>
              </a:spcBef>
              <a:buNone/>
              <a:defRPr b="1" i="0" sz="1100" u="none" cap="none" strike="noStrike">
                <a:solidFill>
                  <a:srgbClr val="848484"/>
                </a:solidFill>
                <a:latin typeface="Century Gothic"/>
                <a:ea typeface="Century Gothic"/>
                <a:cs typeface="Century Gothic"/>
                <a:sym typeface="Century Gothic"/>
              </a:defRPr>
            </a:lvl7pPr>
            <a:lvl8pPr indent="0" lvl="7" marL="0" algn="r">
              <a:spcBef>
                <a:spcPts val="0"/>
              </a:spcBef>
              <a:buNone/>
              <a:defRPr b="1" i="0" sz="1100" u="none" cap="none" strike="noStrike">
                <a:solidFill>
                  <a:srgbClr val="848484"/>
                </a:solidFill>
                <a:latin typeface="Century Gothic"/>
                <a:ea typeface="Century Gothic"/>
                <a:cs typeface="Century Gothic"/>
                <a:sym typeface="Century Gothic"/>
              </a:defRPr>
            </a:lvl8pPr>
            <a:lvl9pPr indent="0" lvl="8" marL="0" algn="r">
              <a:spcBef>
                <a:spcPts val="0"/>
              </a:spcBef>
              <a:buNone/>
              <a:defRPr b="1" i="0" sz="1100" u="none" cap="none" strike="noStrike">
                <a:solidFill>
                  <a:srgbClr val="848484"/>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descr="Cross Logo (1).png" id="22" name="Google Shape;22;p2"/>
          <p:cNvPicPr preferRelativeResize="0"/>
          <p:nvPr/>
        </p:nvPicPr>
        <p:blipFill rotWithShape="1">
          <a:blip r:embed="rId2">
            <a:alphaModFix/>
          </a:blip>
          <a:srcRect b="0" l="0" r="0" t="0"/>
          <a:stretch/>
        </p:blipFill>
        <p:spPr>
          <a:xfrm>
            <a:off x="590772" y="832820"/>
            <a:ext cx="2483291" cy="24832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83" name="Shape 83"/>
        <p:cNvGrpSpPr/>
        <p:nvPr/>
      </p:nvGrpSpPr>
      <p:grpSpPr>
        <a:xfrm>
          <a:off x="0" y="0"/>
          <a:ext cx="0" cy="0"/>
          <a:chOff x="0" y="0"/>
          <a:chExt cx="0" cy="0"/>
        </a:xfrm>
      </p:grpSpPr>
      <p:sp>
        <p:nvSpPr>
          <p:cNvPr id="84" name="Google Shape;84;p11"/>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5" name="Google Shape;85;p11"/>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1"/>
          <p:cNvSpPr txBox="1"/>
          <p:nvPr>
            <p:ph idx="1" type="body"/>
          </p:nvPr>
        </p:nvSpPr>
        <p:spPr>
          <a:xfrm>
            <a:off x="457199" y="2214562"/>
            <a:ext cx="7396163"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87" name="Google Shape;87;p11"/>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11"/>
          <p:cNvSpPr txBox="1"/>
          <p:nvPr>
            <p:ph idx="2" type="body"/>
          </p:nvPr>
        </p:nvSpPr>
        <p:spPr>
          <a:xfrm>
            <a:off x="457199" y="4224973"/>
            <a:ext cx="7396163"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91" name="Shape 91"/>
        <p:cNvGrpSpPr/>
        <p:nvPr/>
      </p:nvGrpSpPr>
      <p:grpSpPr>
        <a:xfrm>
          <a:off x="0" y="0"/>
          <a:ext cx="0" cy="0"/>
          <a:chOff x="0" y="0"/>
          <a:chExt cx="0" cy="0"/>
        </a:xfrm>
      </p:grpSpPr>
      <p:sp>
        <p:nvSpPr>
          <p:cNvPr id="92" name="Google Shape;92;p12"/>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 name="Google Shape;93;p12"/>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
          <p:cNvSpPr txBox="1"/>
          <p:nvPr>
            <p:ph idx="1" type="body"/>
          </p:nvPr>
        </p:nvSpPr>
        <p:spPr>
          <a:xfrm>
            <a:off x="4282440" y="2214562"/>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95" name="Google Shape;95;p12"/>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2"/>
          <p:cNvSpPr txBox="1"/>
          <p:nvPr>
            <p:ph idx="2" type="body"/>
          </p:nvPr>
        </p:nvSpPr>
        <p:spPr>
          <a:xfrm>
            <a:off x="4282440" y="4224973"/>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99" name="Google Shape;99;p12"/>
          <p:cNvSpPr txBox="1"/>
          <p:nvPr>
            <p:ph idx="3" type="body"/>
          </p:nvPr>
        </p:nvSpPr>
        <p:spPr>
          <a:xfrm>
            <a:off x="457200" y="2214563"/>
            <a:ext cx="3566160" cy="39116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00" name="Shape 100"/>
        <p:cNvGrpSpPr/>
        <p:nvPr/>
      </p:nvGrpSpPr>
      <p:grpSpPr>
        <a:xfrm>
          <a:off x="0" y="0"/>
          <a:ext cx="0" cy="0"/>
          <a:chOff x="0" y="0"/>
          <a:chExt cx="0" cy="0"/>
        </a:xfrm>
      </p:grpSpPr>
      <p:sp>
        <p:nvSpPr>
          <p:cNvPr id="101" name="Google Shape;101;p13"/>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2" name="Google Shape;102;p13"/>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a:off x="4282440" y="2214562"/>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13"/>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3"/>
          <p:cNvSpPr txBox="1"/>
          <p:nvPr>
            <p:ph idx="2" type="body"/>
          </p:nvPr>
        </p:nvSpPr>
        <p:spPr>
          <a:xfrm>
            <a:off x="4282440" y="4224973"/>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8" name="Google Shape;108;p13"/>
          <p:cNvSpPr txBox="1"/>
          <p:nvPr>
            <p:ph idx="3" type="body"/>
          </p:nvPr>
        </p:nvSpPr>
        <p:spPr>
          <a:xfrm>
            <a:off x="457200" y="2214562"/>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9" name="Google Shape;109;p13"/>
          <p:cNvSpPr txBox="1"/>
          <p:nvPr>
            <p:ph idx="4" type="body"/>
          </p:nvPr>
        </p:nvSpPr>
        <p:spPr>
          <a:xfrm>
            <a:off x="457200" y="4224973"/>
            <a:ext cx="35661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14"/>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2" name="Google Shape;112;p14"/>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4"/>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15"/>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8" name="Google Shape;118;p15"/>
          <p:cNvSpPr txBox="1"/>
          <p:nvPr>
            <p:ph type="title"/>
          </p:nvPr>
        </p:nvSpPr>
        <p:spPr>
          <a:xfrm>
            <a:off x="457199" y="995082"/>
            <a:ext cx="3566160" cy="103542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5"/>
          <p:cNvSpPr txBox="1"/>
          <p:nvPr>
            <p:ph idx="1" type="body"/>
          </p:nvPr>
        </p:nvSpPr>
        <p:spPr>
          <a:xfrm>
            <a:off x="4762052" y="990600"/>
            <a:ext cx="3566160" cy="5135563"/>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20" name="Google Shape;120;p15"/>
          <p:cNvSpPr txBox="1"/>
          <p:nvPr>
            <p:ph idx="2" type="body"/>
          </p:nvPr>
        </p:nvSpPr>
        <p:spPr>
          <a:xfrm>
            <a:off x="457199" y="2057400"/>
            <a:ext cx="3566160" cy="3657601"/>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21" name="Google Shape;121;p15"/>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 name="Shape 123"/>
        <p:cNvGrpSpPr/>
        <p:nvPr/>
      </p:nvGrpSpPr>
      <p:grpSpPr>
        <a:xfrm>
          <a:off x="0" y="0"/>
          <a:ext cx="0" cy="0"/>
          <a:chOff x="0" y="0"/>
          <a:chExt cx="0" cy="0"/>
        </a:xfrm>
      </p:grpSpPr>
      <p:sp>
        <p:nvSpPr>
          <p:cNvPr id="124" name="Google Shape;124;p16"/>
          <p:cNvSpPr/>
          <p:nvPr/>
        </p:nvSpPr>
        <p:spPr>
          <a:xfrm>
            <a:off x="4746811" y="268288"/>
            <a:ext cx="4114800"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5" name="Google Shape;125;p16"/>
          <p:cNvSpPr txBox="1"/>
          <p:nvPr>
            <p:ph type="title"/>
          </p:nvPr>
        </p:nvSpPr>
        <p:spPr>
          <a:xfrm>
            <a:off x="457199" y="995082"/>
            <a:ext cx="3566160" cy="103542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6"/>
          <p:cNvSpPr txBox="1"/>
          <p:nvPr>
            <p:ph idx="1" type="body"/>
          </p:nvPr>
        </p:nvSpPr>
        <p:spPr>
          <a:xfrm>
            <a:off x="457199" y="2057400"/>
            <a:ext cx="3566160" cy="3657601"/>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27" name="Google Shape;127;p16"/>
          <p:cNvSpPr txBox="1"/>
          <p:nvPr>
            <p:ph idx="10" type="dt"/>
          </p:nvPr>
        </p:nvSpPr>
        <p:spPr>
          <a:xfrm>
            <a:off x="161365" y="6124014"/>
            <a:ext cx="1752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1" type="ftr"/>
          </p:nvPr>
        </p:nvSpPr>
        <p:spPr>
          <a:xfrm>
            <a:off x="174812" y="6356350"/>
            <a:ext cx="38637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16"/>
          <p:cNvSpPr/>
          <p:nvPr>
            <p:ph idx="2" type="pic"/>
          </p:nvPr>
        </p:nvSpPr>
        <p:spPr>
          <a:xfrm>
            <a:off x="4760258" y="990600"/>
            <a:ext cx="4096512" cy="5611813"/>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lvl="5"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lvl="6"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lvl="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lvl="8"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type="picTx">
  <p:cSld name="PICTURE_WITH_CAPTION_TEXT">
    <p:spTree>
      <p:nvGrpSpPr>
        <p:cNvPr id="131" name="Shape 131"/>
        <p:cNvGrpSpPr/>
        <p:nvPr/>
      </p:nvGrpSpPr>
      <p:grpSpPr>
        <a:xfrm>
          <a:off x="0" y="0"/>
          <a:ext cx="0" cy="0"/>
          <a:chOff x="0" y="0"/>
          <a:chExt cx="0" cy="0"/>
        </a:xfrm>
      </p:grpSpPr>
      <p:sp>
        <p:nvSpPr>
          <p:cNvPr id="132" name="Google Shape;132;p17"/>
          <p:cNvSpPr/>
          <p:nvPr/>
        </p:nvSpPr>
        <p:spPr>
          <a:xfrm>
            <a:off x="7216775" y="268288"/>
            <a:ext cx="1639457" cy="3639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3" name="Google Shape;133;p17"/>
          <p:cNvSpPr txBox="1"/>
          <p:nvPr>
            <p:ph type="title"/>
          </p:nvPr>
        </p:nvSpPr>
        <p:spPr>
          <a:xfrm>
            <a:off x="458788" y="4267200"/>
            <a:ext cx="64770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7"/>
          <p:cNvSpPr/>
          <p:nvPr>
            <p:ph idx="2" type="pic"/>
          </p:nvPr>
        </p:nvSpPr>
        <p:spPr>
          <a:xfrm>
            <a:off x="269874" y="268288"/>
            <a:ext cx="6858000" cy="3639312"/>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35" name="Google Shape;135;p17"/>
          <p:cNvSpPr txBox="1"/>
          <p:nvPr>
            <p:ph idx="1" type="body"/>
          </p:nvPr>
        </p:nvSpPr>
        <p:spPr>
          <a:xfrm>
            <a:off x="458788" y="4840941"/>
            <a:ext cx="6475412" cy="1304271"/>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36" name="Google Shape;136;p17"/>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p:cSld name="4 Pictures with Caption">
    <p:spTree>
      <p:nvGrpSpPr>
        <p:cNvPr id="139" name="Shape 139"/>
        <p:cNvGrpSpPr/>
        <p:nvPr/>
      </p:nvGrpSpPr>
      <p:grpSpPr>
        <a:xfrm>
          <a:off x="0" y="0"/>
          <a:ext cx="0" cy="0"/>
          <a:chOff x="0" y="0"/>
          <a:chExt cx="0" cy="0"/>
        </a:xfrm>
      </p:grpSpPr>
      <p:sp>
        <p:nvSpPr>
          <p:cNvPr id="140" name="Google Shape;140;p18"/>
          <p:cNvSpPr/>
          <p:nvPr/>
        </p:nvSpPr>
        <p:spPr>
          <a:xfrm>
            <a:off x="8135471" y="268288"/>
            <a:ext cx="720761" cy="3639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1" name="Google Shape;141;p18"/>
          <p:cNvSpPr txBox="1"/>
          <p:nvPr>
            <p:ph type="title"/>
          </p:nvPr>
        </p:nvSpPr>
        <p:spPr>
          <a:xfrm>
            <a:off x="458788" y="4267200"/>
            <a:ext cx="64770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8"/>
          <p:cNvSpPr/>
          <p:nvPr>
            <p:ph idx="2" type="pic"/>
          </p:nvPr>
        </p:nvSpPr>
        <p:spPr>
          <a:xfrm>
            <a:off x="269874" y="268288"/>
            <a:ext cx="3006726" cy="3639312"/>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43" name="Google Shape;143;p18"/>
          <p:cNvSpPr txBox="1"/>
          <p:nvPr>
            <p:ph idx="1" type="body"/>
          </p:nvPr>
        </p:nvSpPr>
        <p:spPr>
          <a:xfrm>
            <a:off x="458788" y="4840941"/>
            <a:ext cx="6475412" cy="1304271"/>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44" name="Google Shape;144;p18"/>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8"/>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8"/>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18"/>
          <p:cNvSpPr/>
          <p:nvPr>
            <p:ph idx="3" type="pic"/>
          </p:nvPr>
        </p:nvSpPr>
        <p:spPr>
          <a:xfrm>
            <a:off x="3352800" y="268288"/>
            <a:ext cx="4701988" cy="1775665"/>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48" name="Google Shape;148;p18"/>
          <p:cNvSpPr/>
          <p:nvPr>
            <p:ph idx="4" type="pic"/>
          </p:nvPr>
        </p:nvSpPr>
        <p:spPr>
          <a:xfrm>
            <a:off x="3352800" y="2131935"/>
            <a:ext cx="2304288" cy="1775665"/>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149" name="Google Shape;149;p18"/>
          <p:cNvSpPr/>
          <p:nvPr>
            <p:ph idx="5" type="pic"/>
          </p:nvPr>
        </p:nvSpPr>
        <p:spPr>
          <a:xfrm>
            <a:off x="5750500" y="2131935"/>
            <a:ext cx="2304288" cy="1775665"/>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3200"/>
              <a:buFont typeface="Noto Sans Symbols"/>
              <a:buNone/>
              <a:defRPr b="0" i="0" sz="32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2800"/>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2400"/>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rgbClr val="4C0000"/>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19"/>
          <p:cNvSpPr/>
          <p:nvPr/>
        </p:nvSpPr>
        <p:spPr>
          <a:xfrm>
            <a:off x="7212106"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2" name="Google Shape;152;p19"/>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9"/>
          <p:cNvSpPr txBox="1"/>
          <p:nvPr>
            <p:ph idx="1" type="body"/>
          </p:nvPr>
        </p:nvSpPr>
        <p:spPr>
          <a:xfrm rot="5400000">
            <a:off x="1753206" y="913793"/>
            <a:ext cx="3916363" cy="6508377"/>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4" name="Google Shape;154;p19"/>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9"/>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20"/>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9" name="Google Shape;159;p20"/>
          <p:cNvSpPr txBox="1"/>
          <p:nvPr>
            <p:ph type="title"/>
          </p:nvPr>
        </p:nvSpPr>
        <p:spPr>
          <a:xfrm rot="5400000">
            <a:off x="5659577" y="2919646"/>
            <a:ext cx="5090739" cy="132229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0"/>
          <p:cNvSpPr txBox="1"/>
          <p:nvPr>
            <p:ph idx="1" type="body"/>
          </p:nvPr>
        </p:nvSpPr>
        <p:spPr>
          <a:xfrm rot="5400000">
            <a:off x="912206" y="580419"/>
            <a:ext cx="5109789" cy="60198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1" name="Google Shape;161;p20"/>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0"/>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p:nvPr/>
        </p:nvSpPr>
        <p:spPr>
          <a:xfrm>
            <a:off x="7212106"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 name="Google Shape;25;p3"/>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3"/>
          <p:cNvSpPr txBox="1"/>
          <p:nvPr>
            <p:ph idx="10" type="dt"/>
          </p:nvPr>
        </p:nvSpPr>
        <p:spPr>
          <a:xfrm>
            <a:off x="7212106"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Cross Logo (1).png" id="29" name="Google Shape;29;p3"/>
          <p:cNvPicPr preferRelativeResize="0"/>
          <p:nvPr/>
        </p:nvPicPr>
        <p:blipFill rotWithShape="1">
          <a:blip r:embed="rId2">
            <a:alphaModFix/>
          </a:blip>
          <a:srcRect b="0" l="0" r="0" t="0"/>
          <a:stretch/>
        </p:blipFill>
        <p:spPr>
          <a:xfrm>
            <a:off x="7436556" y="476956"/>
            <a:ext cx="1213555" cy="12135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4"/>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2" name="Google Shape;32;p4"/>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35" name="Shape 35"/>
        <p:cNvGrpSpPr/>
        <p:nvPr/>
      </p:nvGrpSpPr>
      <p:grpSpPr>
        <a:xfrm>
          <a:off x="0" y="0"/>
          <a:ext cx="0" cy="0"/>
          <a:chOff x="0" y="0"/>
          <a:chExt cx="0" cy="0"/>
        </a:xfrm>
      </p:grpSpPr>
      <p:sp>
        <p:nvSpPr>
          <p:cNvPr id="36" name="Google Shape;36;p5"/>
          <p:cNvSpPr/>
          <p:nvPr/>
        </p:nvSpPr>
        <p:spPr>
          <a:xfrm>
            <a:off x="3186953" y="268287"/>
            <a:ext cx="56692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 name="Google Shape;37;p5"/>
          <p:cNvSpPr txBox="1"/>
          <p:nvPr>
            <p:ph type="ctrTitle"/>
          </p:nvPr>
        </p:nvSpPr>
        <p:spPr>
          <a:xfrm>
            <a:off x="3200399" y="4262660"/>
            <a:ext cx="5457919" cy="9951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subTitle"/>
          </p:nvPr>
        </p:nvSpPr>
        <p:spPr>
          <a:xfrm>
            <a:off x="3200401" y="5257799"/>
            <a:ext cx="5457918" cy="61856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600"/>
              <a:buNone/>
              <a:defRPr sz="1600">
                <a:solidFill>
                  <a:schemeClr val="dk2"/>
                </a:solidFill>
              </a:defRPr>
            </a:lvl1pPr>
            <a:lvl2pPr lvl="1" algn="ctr">
              <a:spcBef>
                <a:spcPts val="0"/>
              </a:spcBef>
              <a:spcAft>
                <a:spcPts val="0"/>
              </a:spcAft>
              <a:buSzPts val="180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800"/>
              <a:buNone/>
              <a:defRPr>
                <a:solidFill>
                  <a:srgbClr val="888888"/>
                </a:solidFill>
              </a:defRPr>
            </a:lvl4pPr>
            <a:lvl5pPr lvl="4" algn="ctr">
              <a:spcBef>
                <a:spcPts val="600"/>
              </a:spcBef>
              <a:spcAft>
                <a:spcPts val="0"/>
              </a:spcAft>
              <a:buSzPts val="18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p:txBody>
      </p:sp>
      <p:sp>
        <p:nvSpPr>
          <p:cNvPr id="39" name="Google Shape;39;p5"/>
          <p:cNvSpPr txBox="1"/>
          <p:nvPr>
            <p:ph idx="10" type="dt"/>
          </p:nvPr>
        </p:nvSpPr>
        <p:spPr>
          <a:xfrm>
            <a:off x="3276600" y="389965"/>
            <a:ext cx="54998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sz="2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3213847" y="6356350"/>
            <a:ext cx="47341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8265459" y="6356350"/>
            <a:ext cx="685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100">
                <a:solidFill>
                  <a:srgbClr val="848484"/>
                </a:solidFill>
                <a:latin typeface="Century Gothic"/>
                <a:ea typeface="Century Gothic"/>
                <a:cs typeface="Century Gothic"/>
                <a:sym typeface="Century Gothic"/>
              </a:defRPr>
            </a:lvl1pPr>
            <a:lvl2pPr indent="0" lvl="1" marL="0" algn="r">
              <a:spcBef>
                <a:spcPts val="0"/>
              </a:spcBef>
              <a:buNone/>
              <a:defRPr b="1" sz="1100">
                <a:solidFill>
                  <a:srgbClr val="848484"/>
                </a:solidFill>
                <a:latin typeface="Century Gothic"/>
                <a:ea typeface="Century Gothic"/>
                <a:cs typeface="Century Gothic"/>
                <a:sym typeface="Century Gothic"/>
              </a:defRPr>
            </a:lvl2pPr>
            <a:lvl3pPr indent="0" lvl="2" marL="0" algn="r">
              <a:spcBef>
                <a:spcPts val="0"/>
              </a:spcBef>
              <a:buNone/>
              <a:defRPr b="1" sz="1100">
                <a:solidFill>
                  <a:srgbClr val="848484"/>
                </a:solidFill>
                <a:latin typeface="Century Gothic"/>
                <a:ea typeface="Century Gothic"/>
                <a:cs typeface="Century Gothic"/>
                <a:sym typeface="Century Gothic"/>
              </a:defRPr>
            </a:lvl3pPr>
            <a:lvl4pPr indent="0" lvl="3" marL="0" algn="r">
              <a:spcBef>
                <a:spcPts val="0"/>
              </a:spcBef>
              <a:buNone/>
              <a:defRPr b="1" sz="1100">
                <a:solidFill>
                  <a:srgbClr val="848484"/>
                </a:solidFill>
                <a:latin typeface="Century Gothic"/>
                <a:ea typeface="Century Gothic"/>
                <a:cs typeface="Century Gothic"/>
                <a:sym typeface="Century Gothic"/>
              </a:defRPr>
            </a:lvl4pPr>
            <a:lvl5pPr indent="0" lvl="4" marL="0" algn="r">
              <a:spcBef>
                <a:spcPts val="0"/>
              </a:spcBef>
              <a:buNone/>
              <a:defRPr b="1" sz="1100">
                <a:solidFill>
                  <a:srgbClr val="848484"/>
                </a:solidFill>
                <a:latin typeface="Century Gothic"/>
                <a:ea typeface="Century Gothic"/>
                <a:cs typeface="Century Gothic"/>
                <a:sym typeface="Century Gothic"/>
              </a:defRPr>
            </a:lvl5pPr>
            <a:lvl6pPr indent="0" lvl="5" marL="0" algn="r">
              <a:spcBef>
                <a:spcPts val="0"/>
              </a:spcBef>
              <a:buNone/>
              <a:defRPr b="1" sz="1100">
                <a:solidFill>
                  <a:srgbClr val="848484"/>
                </a:solidFill>
                <a:latin typeface="Century Gothic"/>
                <a:ea typeface="Century Gothic"/>
                <a:cs typeface="Century Gothic"/>
                <a:sym typeface="Century Gothic"/>
              </a:defRPr>
            </a:lvl6pPr>
            <a:lvl7pPr indent="0" lvl="6" marL="0" algn="r">
              <a:spcBef>
                <a:spcPts val="0"/>
              </a:spcBef>
              <a:buNone/>
              <a:defRPr b="1" sz="1100">
                <a:solidFill>
                  <a:srgbClr val="848484"/>
                </a:solidFill>
                <a:latin typeface="Century Gothic"/>
                <a:ea typeface="Century Gothic"/>
                <a:cs typeface="Century Gothic"/>
                <a:sym typeface="Century Gothic"/>
              </a:defRPr>
            </a:lvl7pPr>
            <a:lvl8pPr indent="0" lvl="7" marL="0" algn="r">
              <a:spcBef>
                <a:spcPts val="0"/>
              </a:spcBef>
              <a:buNone/>
              <a:defRPr b="1" sz="1100">
                <a:solidFill>
                  <a:srgbClr val="848484"/>
                </a:solidFill>
                <a:latin typeface="Century Gothic"/>
                <a:ea typeface="Century Gothic"/>
                <a:cs typeface="Century Gothic"/>
                <a:sym typeface="Century Gothic"/>
              </a:defRPr>
            </a:lvl8pPr>
            <a:lvl9pPr indent="0" lvl="8" marL="0" algn="r">
              <a:spcBef>
                <a:spcPts val="0"/>
              </a:spcBef>
              <a:buNone/>
              <a:defRPr b="1" sz="1100">
                <a:solidFill>
                  <a:srgbClr val="848484"/>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5"/>
          <p:cNvSpPr/>
          <p:nvPr/>
        </p:nvSpPr>
        <p:spPr>
          <a:xfrm>
            <a:off x="268940" y="268288"/>
            <a:ext cx="1828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 name="Google Shape;43;p5"/>
          <p:cNvSpPr txBox="1"/>
          <p:nvPr>
            <p:ph idx="2" type="body"/>
          </p:nvPr>
        </p:nvSpPr>
        <p:spPr>
          <a:xfrm>
            <a:off x="452438" y="268288"/>
            <a:ext cx="2735262" cy="38862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Picture">
  <p:cSld name="Title, Content, and Picture">
    <p:spTree>
      <p:nvGrpSpPr>
        <p:cNvPr id="44" name="Shape 44"/>
        <p:cNvGrpSpPr/>
        <p:nvPr/>
      </p:nvGrpSpPr>
      <p:grpSpPr>
        <a:xfrm>
          <a:off x="0" y="0"/>
          <a:ext cx="0" cy="0"/>
          <a:chOff x="0" y="0"/>
          <a:chExt cx="0" cy="0"/>
        </a:xfrm>
      </p:grpSpPr>
      <p:sp>
        <p:nvSpPr>
          <p:cNvPr id="45" name="Google Shape;45;p6"/>
          <p:cNvSpPr/>
          <p:nvPr/>
        </p:nvSpPr>
        <p:spPr>
          <a:xfrm>
            <a:off x="269875"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 name="Google Shape;46;p6"/>
          <p:cNvSpPr txBox="1"/>
          <p:nvPr>
            <p:ph type="title"/>
          </p:nvPr>
        </p:nvSpPr>
        <p:spPr>
          <a:xfrm>
            <a:off x="2178423" y="914400"/>
            <a:ext cx="650837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2178423" y="2209800"/>
            <a:ext cx="6508377" cy="3916363"/>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ph idx="10" type="dt"/>
          </p:nvPr>
        </p:nvSpPr>
        <p:spPr>
          <a:xfrm>
            <a:off x="7212106"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2178423" y="6356350"/>
            <a:ext cx="492685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p:nvPr>
            <p:ph idx="2" type="pic"/>
          </p:nvPr>
        </p:nvSpPr>
        <p:spPr>
          <a:xfrm>
            <a:off x="269875" y="1976718"/>
            <a:ext cx="1645920" cy="4625788"/>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lvl="5"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lvl="6"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lvl="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lvl="8"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pic>
        <p:nvPicPr>
          <p:cNvPr descr="Cross Logo (1).png" id="51" name="Google Shape;51;p6"/>
          <p:cNvPicPr preferRelativeResize="0"/>
          <p:nvPr/>
        </p:nvPicPr>
        <p:blipFill rotWithShape="1">
          <a:blip r:embed="rId2">
            <a:alphaModFix/>
          </a:blip>
          <a:srcRect b="0" l="0" r="0" t="0"/>
          <a:stretch/>
        </p:blipFill>
        <p:spPr>
          <a:xfrm>
            <a:off x="430388" y="416277"/>
            <a:ext cx="1361723" cy="13617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7"/>
          <p:cNvSpPr/>
          <p:nvPr/>
        </p:nvSpPr>
        <p:spPr>
          <a:xfrm>
            <a:off x="7758952" y="268288"/>
            <a:ext cx="1099073" cy="635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4" name="Google Shape;54;p7"/>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600"/>
              <a:buFont typeface="Century Gothic"/>
              <a:buNone/>
              <a:defRPr b="0" sz="4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lvl1pPr indent="-228600" lvl="0" marL="457200" algn="r">
              <a:spcBef>
                <a:spcPts val="0"/>
              </a:spcBef>
              <a:spcAft>
                <a:spcPts val="0"/>
              </a:spcAft>
              <a:buSzPts val="1600"/>
              <a:buNone/>
              <a:defRPr sz="1600">
                <a:solidFill>
                  <a:schemeClr val="dk2"/>
                </a:solidFill>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600"/>
              </a:spcBef>
              <a:spcAft>
                <a:spcPts val="0"/>
              </a:spcAft>
              <a:buSzPts val="1600"/>
              <a:buNone/>
              <a:defRPr sz="1600">
                <a:solidFill>
                  <a:srgbClr val="888888"/>
                </a:solidFill>
              </a:defRPr>
            </a:lvl3pPr>
            <a:lvl4pPr indent="-228600" lvl="3" marL="1828800" algn="l">
              <a:spcBef>
                <a:spcPts val="600"/>
              </a:spcBef>
              <a:spcAft>
                <a:spcPts val="0"/>
              </a:spcAft>
              <a:buSzPts val="1400"/>
              <a:buNone/>
              <a:defRPr sz="1400">
                <a:solidFill>
                  <a:srgbClr val="888888"/>
                </a:solidFill>
              </a:defRPr>
            </a:lvl4pPr>
            <a:lvl5pPr indent="-228600" lvl="4" marL="2286000" algn="l">
              <a:spcBef>
                <a:spcPts val="60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56" name="Google Shape;56;p7"/>
          <p:cNvSpPr txBox="1"/>
          <p:nvPr>
            <p:ph idx="10" type="dt"/>
          </p:nvPr>
        </p:nvSpPr>
        <p:spPr>
          <a:xfrm>
            <a:off x="5562600" y="6356350"/>
            <a:ext cx="162261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174812" y="6356350"/>
            <a:ext cx="53115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icture">
  <p:cSld name="Section with Picture">
    <p:spTree>
      <p:nvGrpSpPr>
        <p:cNvPr id="59" name="Shape 59"/>
        <p:cNvGrpSpPr/>
        <p:nvPr/>
      </p:nvGrpSpPr>
      <p:grpSpPr>
        <a:xfrm>
          <a:off x="0" y="0"/>
          <a:ext cx="0" cy="0"/>
          <a:chOff x="0" y="0"/>
          <a:chExt cx="0" cy="0"/>
        </a:xfrm>
      </p:grpSpPr>
      <p:sp>
        <p:nvSpPr>
          <p:cNvPr id="60" name="Google Shape;60;p8"/>
          <p:cNvSpPr/>
          <p:nvPr/>
        </p:nvSpPr>
        <p:spPr>
          <a:xfrm>
            <a:off x="269875" y="4773706"/>
            <a:ext cx="2971800" cy="1844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 name="Google Shape;61;p8"/>
          <p:cNvSpPr txBox="1"/>
          <p:nvPr>
            <p:ph type="title"/>
          </p:nvPr>
        </p:nvSpPr>
        <p:spPr>
          <a:xfrm>
            <a:off x="3720354" y="3429001"/>
            <a:ext cx="4966446" cy="139849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600"/>
              <a:buFont typeface="Century Gothic"/>
              <a:buNone/>
              <a:defRPr b="0" sz="4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
          <p:cNvSpPr txBox="1"/>
          <p:nvPr>
            <p:ph idx="1" type="body"/>
          </p:nvPr>
        </p:nvSpPr>
        <p:spPr>
          <a:xfrm>
            <a:off x="3720354" y="4824414"/>
            <a:ext cx="4966446" cy="1320800"/>
          </a:xfrm>
          <a:prstGeom prst="rect">
            <a:avLst/>
          </a:prstGeom>
          <a:noFill/>
          <a:ln>
            <a:noFill/>
          </a:ln>
        </p:spPr>
        <p:txBody>
          <a:bodyPr anchorCtr="0" anchor="t" bIns="45700" lIns="91425" spcFirstLastPara="1" rIns="91425" wrap="square" tIns="45700">
            <a:noAutofit/>
          </a:bodyPr>
          <a:lstStyle>
            <a:lvl1pPr indent="-228600" lvl="0" marL="457200" algn="r">
              <a:spcBef>
                <a:spcPts val="0"/>
              </a:spcBef>
              <a:spcAft>
                <a:spcPts val="0"/>
              </a:spcAft>
              <a:buSzPts val="1600"/>
              <a:buNone/>
              <a:defRPr sz="1600">
                <a:solidFill>
                  <a:schemeClr val="dk2"/>
                </a:solidFill>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600"/>
              </a:spcBef>
              <a:spcAft>
                <a:spcPts val="0"/>
              </a:spcAft>
              <a:buSzPts val="1600"/>
              <a:buNone/>
              <a:defRPr sz="1600">
                <a:solidFill>
                  <a:srgbClr val="888888"/>
                </a:solidFill>
              </a:defRPr>
            </a:lvl3pPr>
            <a:lvl4pPr indent="-228600" lvl="3" marL="1828800" algn="l">
              <a:spcBef>
                <a:spcPts val="600"/>
              </a:spcBef>
              <a:spcAft>
                <a:spcPts val="0"/>
              </a:spcAft>
              <a:buSzPts val="1400"/>
              <a:buNone/>
              <a:defRPr sz="1400">
                <a:solidFill>
                  <a:srgbClr val="888888"/>
                </a:solidFill>
              </a:defRPr>
            </a:lvl4pPr>
            <a:lvl5pPr indent="-228600" lvl="4" marL="2286000" algn="l">
              <a:spcBef>
                <a:spcPts val="60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63" name="Google Shape;63;p8"/>
          <p:cNvSpPr txBox="1"/>
          <p:nvPr>
            <p:ph idx="12" type="sldNum"/>
          </p:nvPr>
        </p:nvSpPr>
        <p:spPr>
          <a:xfrm>
            <a:off x="351212" y="6104965"/>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8"/>
          <p:cNvSpPr/>
          <p:nvPr>
            <p:ph idx="2" type="pic"/>
          </p:nvPr>
        </p:nvSpPr>
        <p:spPr>
          <a:xfrm>
            <a:off x="269874" y="268288"/>
            <a:ext cx="2971800" cy="4438650"/>
          </a:xfrm>
          <a:prstGeom prst="rect">
            <a:avLst/>
          </a:prstGeom>
          <a:noFill/>
          <a:ln>
            <a:noFill/>
          </a:ln>
        </p:spPr>
        <p:txBody>
          <a:bodyPr anchorCtr="0" anchor="t" bIns="45700" lIns="91425" spcFirstLastPara="1" rIns="91425" wrap="square" tIns="45700">
            <a:noAutofit/>
          </a:bodyPr>
          <a:lstStyle>
            <a:lvl1pPr lvl="0" marR="0" rtl="0" algn="l">
              <a:spcBef>
                <a:spcPts val="1800"/>
              </a:spcBef>
              <a:spcAft>
                <a:spcPts val="0"/>
              </a:spcAft>
              <a:buClr>
                <a:schemeClr val="accent1"/>
              </a:buClr>
              <a:buSzPts val="2000"/>
              <a:buFont typeface="Noto Sans Symbols"/>
              <a:buNone/>
              <a:defRPr b="0" i="0" sz="2000" u="none" cap="none" strike="noStrike">
                <a:solidFill>
                  <a:schemeClr val="dk2"/>
                </a:solidFill>
                <a:latin typeface="Century Gothic"/>
                <a:ea typeface="Century Gothic"/>
                <a:cs typeface="Century Gothic"/>
                <a:sym typeface="Century Gothic"/>
              </a:defRPr>
            </a:lvl1pPr>
            <a:lvl2pPr lvl="1"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lvl="3"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lvl="5"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lvl="6"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lvl="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lvl="8"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9"/>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 name="Google Shape;67;p9"/>
          <p:cNvSpPr txBox="1"/>
          <p:nvPr>
            <p:ph type="title"/>
          </p:nvPr>
        </p:nvSpPr>
        <p:spPr>
          <a:xfrm>
            <a:off x="457199" y="914400"/>
            <a:ext cx="7391401"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457200" y="2214563"/>
            <a:ext cx="3566160" cy="39116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69" name="Google Shape;69;p9"/>
          <p:cNvSpPr txBox="1"/>
          <p:nvPr>
            <p:ph idx="2" type="body"/>
          </p:nvPr>
        </p:nvSpPr>
        <p:spPr>
          <a:xfrm>
            <a:off x="4282440" y="2214563"/>
            <a:ext cx="3566160" cy="3911600"/>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70" name="Google Shape;70;p9"/>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10"/>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 name="Google Shape;75;p10"/>
          <p:cNvSpPr txBox="1"/>
          <p:nvPr>
            <p:ph type="title"/>
          </p:nvPr>
        </p:nvSpPr>
        <p:spPr>
          <a:xfrm>
            <a:off x="457199" y="914400"/>
            <a:ext cx="7388352"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36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0"/>
          <p:cNvSpPr txBox="1"/>
          <p:nvPr>
            <p:ph idx="1" type="body"/>
          </p:nvPr>
        </p:nvSpPr>
        <p:spPr>
          <a:xfrm>
            <a:off x="457200" y="2054132"/>
            <a:ext cx="356616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SzPts val="2000"/>
              <a:buNone/>
              <a:defRPr b="1" sz="2000">
                <a:solidFill>
                  <a:schemeClr val="accent1"/>
                </a:solidFill>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77" name="Google Shape;77;p10"/>
          <p:cNvSpPr txBox="1"/>
          <p:nvPr>
            <p:ph idx="2" type="body"/>
          </p:nvPr>
        </p:nvSpPr>
        <p:spPr>
          <a:xfrm>
            <a:off x="457200" y="2689411"/>
            <a:ext cx="3566160" cy="3436751"/>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78" name="Google Shape;78;p10"/>
          <p:cNvSpPr txBox="1"/>
          <p:nvPr>
            <p:ph idx="3" type="body"/>
          </p:nvPr>
        </p:nvSpPr>
        <p:spPr>
          <a:xfrm>
            <a:off x="4279391" y="2054132"/>
            <a:ext cx="356616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SzPts val="2000"/>
              <a:buNone/>
              <a:defRPr b="1" sz="2000">
                <a:solidFill>
                  <a:schemeClr val="accent1"/>
                </a:solidFill>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79" name="Google Shape;79;p10"/>
          <p:cNvSpPr txBox="1"/>
          <p:nvPr>
            <p:ph idx="4" type="body"/>
          </p:nvPr>
        </p:nvSpPr>
        <p:spPr>
          <a:xfrm>
            <a:off x="4279391" y="2689411"/>
            <a:ext cx="3566160" cy="3436751"/>
          </a:xfrm>
          <a:prstGeom prst="rect">
            <a:avLst/>
          </a:prstGeom>
          <a:noFill/>
          <a:ln>
            <a:noFill/>
          </a:ln>
        </p:spPr>
        <p:txBody>
          <a:bodyPr anchorCtr="0" anchor="t" bIns="45700" lIns="91425" spcFirstLastPara="1" rIns="91425" wrap="square" tIns="45700">
            <a:noAutofit/>
          </a:bodyPr>
          <a:lstStyle>
            <a:lvl1pPr indent="-342900" lvl="0" marL="457200" algn="l">
              <a:spcBef>
                <a:spcPts val="1800"/>
              </a:spcBef>
              <a:spcAft>
                <a:spcPts val="0"/>
              </a:spcAft>
              <a:buSzPts val="1800"/>
              <a:buChar char="◼"/>
              <a:defRPr sz="1800"/>
            </a:lvl1pPr>
            <a:lvl2pPr indent="-342900" lvl="1" marL="914400" algn="l">
              <a:spcBef>
                <a:spcPts val="600"/>
              </a:spcBef>
              <a:spcAft>
                <a:spcPts val="0"/>
              </a:spcAft>
              <a:buSzPts val="1800"/>
              <a:buChar char="◼"/>
              <a:defRPr sz="1800"/>
            </a:lvl2pPr>
            <a:lvl3pPr indent="-342900" lvl="2" marL="1371600" algn="l">
              <a:spcBef>
                <a:spcPts val="600"/>
              </a:spcBef>
              <a:spcAft>
                <a:spcPts val="0"/>
              </a:spcAft>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80" name="Google Shape;80;p10"/>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3600"/>
              <a:buFont typeface="Century Gothic"/>
              <a:buNone/>
              <a:defRPr b="0" i="0" sz="3600" u="none" cap="none" strike="noStrik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Century Gothic"/>
                <a:ea typeface="Century Gothic"/>
                <a:cs typeface="Century Gothic"/>
                <a:sym typeface="Century Gothic"/>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7198659" y="6356350"/>
            <a:ext cx="1752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100" u="none" cap="none" strike="noStrike">
                <a:solidFill>
                  <a:srgbClr val="848484"/>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174812" y="6356350"/>
            <a:ext cx="60071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100" u="none" cap="none" strike="noStrike">
                <a:solidFill>
                  <a:srgbClr val="848484"/>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1" i="0" sz="220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1" i="0" sz="220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1" i="0" sz="220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1" i="0" sz="220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1" i="0" sz="220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1" i="0" sz="220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1" i="0" sz="220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1" i="0" sz="22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2.jpg"/><Relationship Id="rId4" Type="http://schemas.openxmlformats.org/officeDocument/2006/relationships/image" Target="../media/image12.jpg"/><Relationship Id="rId5" Type="http://schemas.openxmlformats.org/officeDocument/2006/relationships/image" Target="../media/image1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gif"/><Relationship Id="rId4"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image" Target="../media/image1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ctrTitle"/>
          </p:nvPr>
        </p:nvSpPr>
        <p:spPr>
          <a:xfrm>
            <a:off x="3200400" y="4208929"/>
            <a:ext cx="5458968" cy="104868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4140"/>
              <a:buFont typeface="Century Gothic"/>
              <a:buNone/>
            </a:pPr>
            <a:r>
              <a:rPr lang="en-US" sz="3440"/>
              <a:t>Wilbur Cross High School</a:t>
            </a:r>
            <a:endParaRPr sz="3900"/>
          </a:p>
        </p:txBody>
      </p:sp>
      <p:sp>
        <p:nvSpPr>
          <p:cNvPr id="169" name="Google Shape;169;p21"/>
          <p:cNvSpPr txBox="1"/>
          <p:nvPr>
            <p:ph idx="1" type="subTitle"/>
          </p:nvPr>
        </p:nvSpPr>
        <p:spPr>
          <a:xfrm>
            <a:off x="3200400" y="5257800"/>
            <a:ext cx="5458968" cy="621792"/>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b="1" lang="en-US" sz="2100">
                <a:solidFill>
                  <a:srgbClr val="222222"/>
                </a:solidFill>
              </a:rPr>
              <a:t>Orientación 2022-2023</a:t>
            </a:r>
            <a:endParaRPr b="1" sz="2100">
              <a:solidFill>
                <a:srgbClr val="222222"/>
              </a:solidFill>
            </a:endParaRPr>
          </a:p>
          <a:p>
            <a:pPr indent="0" lvl="0" marL="0" rtl="0" algn="l">
              <a:spcBef>
                <a:spcPts val="0"/>
              </a:spcBef>
              <a:spcAft>
                <a:spcPts val="0"/>
              </a:spcAft>
              <a:buClr>
                <a:schemeClr val="accent1"/>
              </a:buClr>
              <a:buSzPts val="1600"/>
              <a:buFont typeface="Noto Sans Symbols"/>
              <a:buNone/>
            </a:pPr>
            <a:r>
              <a:t/>
            </a:r>
            <a:endParaRPr b="1" sz="1900"/>
          </a:p>
        </p:txBody>
      </p:sp>
      <p:pic>
        <p:nvPicPr>
          <p:cNvPr id="170" name="Google Shape;170;p21"/>
          <p:cNvPicPr preferRelativeResize="0"/>
          <p:nvPr/>
        </p:nvPicPr>
        <p:blipFill>
          <a:blip r:embed="rId3">
            <a:alphaModFix/>
          </a:blip>
          <a:stretch>
            <a:fillRect/>
          </a:stretch>
        </p:blipFill>
        <p:spPr>
          <a:xfrm>
            <a:off x="4009200" y="582975"/>
            <a:ext cx="4176975" cy="325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Century Gothic"/>
              <a:buNone/>
            </a:pPr>
            <a:r>
              <a:rPr lang="en-US"/>
              <a:t>Hoy aprenderás sobre...</a:t>
            </a:r>
            <a:endParaRPr/>
          </a:p>
        </p:txBody>
      </p:sp>
      <p:sp>
        <p:nvSpPr>
          <p:cNvPr id="241" name="Google Shape;241;p30"/>
          <p:cNvSpPr txBox="1"/>
          <p:nvPr>
            <p:ph idx="1" type="body"/>
          </p:nvPr>
        </p:nvSpPr>
        <p:spPr>
          <a:xfrm>
            <a:off x="457199" y="2209800"/>
            <a:ext cx="8415868" cy="4389819"/>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1800"/>
              </a:spcBef>
              <a:spcAft>
                <a:spcPts val="0"/>
              </a:spcAft>
              <a:buClr>
                <a:srgbClr val="980000"/>
              </a:buClr>
              <a:buSzPts val="1850"/>
              <a:buChar char="◼"/>
            </a:pPr>
            <a:r>
              <a:rPr lang="en-US">
                <a:solidFill>
                  <a:srgbClr val="434343"/>
                </a:solidFill>
              </a:rPr>
              <a:t>Expectativas académicas</a:t>
            </a:r>
            <a:endParaRPr>
              <a:solidFill>
                <a:srgbClr val="434343"/>
              </a:solidFill>
            </a:endParaRPr>
          </a:p>
          <a:p>
            <a:pPr indent="-228600" lvl="0" marL="228600" rtl="0" algn="l">
              <a:lnSpc>
                <a:spcPct val="80000"/>
              </a:lnSpc>
              <a:spcBef>
                <a:spcPts val="1800"/>
              </a:spcBef>
              <a:spcAft>
                <a:spcPts val="0"/>
              </a:spcAft>
              <a:buClr>
                <a:srgbClr val="980000"/>
              </a:buClr>
              <a:buSzPts val="1850"/>
              <a:buChar char="◼"/>
            </a:pPr>
            <a:r>
              <a:rPr lang="en-US">
                <a:solidFill>
                  <a:srgbClr val="434343"/>
                </a:solidFill>
              </a:rPr>
              <a:t>Requisitos</a:t>
            </a:r>
            <a:r>
              <a:rPr lang="en-US">
                <a:solidFill>
                  <a:srgbClr val="434343"/>
                </a:solidFill>
              </a:rPr>
              <a:t> para alcanzar el siguiente nivel de grado y </a:t>
            </a:r>
            <a:r>
              <a:rPr lang="en-US">
                <a:solidFill>
                  <a:srgbClr val="434343"/>
                </a:solidFill>
              </a:rPr>
              <a:t>graduarse</a:t>
            </a:r>
            <a:r>
              <a:rPr lang="en-US">
                <a:solidFill>
                  <a:srgbClr val="434343"/>
                </a:solidFill>
              </a:rPr>
              <a:t> a tiempo:</a:t>
            </a:r>
            <a:endParaRPr>
              <a:solidFill>
                <a:srgbClr val="434343"/>
              </a:solidFill>
            </a:endParaRPr>
          </a:p>
          <a:p>
            <a:pPr indent="-228600" lvl="1" marL="457200" rtl="0" algn="l">
              <a:lnSpc>
                <a:spcPct val="80000"/>
              </a:lnSpc>
              <a:spcBef>
                <a:spcPts val="1800"/>
              </a:spcBef>
              <a:spcAft>
                <a:spcPts val="0"/>
              </a:spcAft>
              <a:buClr>
                <a:srgbClr val="434343"/>
              </a:buClr>
              <a:buSzPts val="1800"/>
              <a:buChar char="◼"/>
            </a:pPr>
            <a:r>
              <a:rPr lang="en-US">
                <a:solidFill>
                  <a:srgbClr val="434343"/>
                </a:solidFill>
              </a:rPr>
              <a:t>Clases</a:t>
            </a:r>
            <a:endParaRPr>
              <a:solidFill>
                <a:srgbClr val="434343"/>
              </a:solidFill>
            </a:endParaRPr>
          </a:p>
          <a:p>
            <a:pPr indent="-228600" lvl="1" marL="457200" rtl="0" algn="l">
              <a:lnSpc>
                <a:spcPct val="80000"/>
              </a:lnSpc>
              <a:spcBef>
                <a:spcPts val="1800"/>
              </a:spcBef>
              <a:spcAft>
                <a:spcPts val="0"/>
              </a:spcAft>
              <a:buClr>
                <a:srgbClr val="434343"/>
              </a:buClr>
              <a:buSzPts val="1800"/>
              <a:buChar char="◼"/>
            </a:pPr>
            <a:r>
              <a:rPr lang="en-US">
                <a:solidFill>
                  <a:srgbClr val="434343"/>
                </a:solidFill>
              </a:rPr>
              <a:t>Créditos</a:t>
            </a:r>
            <a:endParaRPr>
              <a:solidFill>
                <a:srgbClr val="434343"/>
              </a:solidFill>
            </a:endParaRPr>
          </a:p>
          <a:p>
            <a:pPr indent="-228600" lvl="1" marL="457200" rtl="0" algn="l">
              <a:lnSpc>
                <a:spcPct val="80000"/>
              </a:lnSpc>
              <a:spcBef>
                <a:spcPts val="1800"/>
              </a:spcBef>
              <a:spcAft>
                <a:spcPts val="0"/>
              </a:spcAft>
              <a:buClr>
                <a:srgbClr val="434343"/>
              </a:buClr>
              <a:buSzPts val="1800"/>
              <a:buChar char="◼"/>
            </a:pPr>
            <a:r>
              <a:rPr lang="en-US">
                <a:solidFill>
                  <a:srgbClr val="434343"/>
                </a:solidFill>
              </a:rPr>
              <a:t>Asistencia</a:t>
            </a:r>
            <a:endParaRPr>
              <a:solidFill>
                <a:srgbClr val="434343"/>
              </a:solidFill>
            </a:endParaRPr>
          </a:p>
          <a:p>
            <a:pPr indent="-228600" lvl="0" marL="228600" rtl="0" algn="l">
              <a:lnSpc>
                <a:spcPct val="80000"/>
              </a:lnSpc>
              <a:spcBef>
                <a:spcPts val="1800"/>
              </a:spcBef>
              <a:spcAft>
                <a:spcPts val="0"/>
              </a:spcAft>
              <a:buClr>
                <a:srgbClr val="980000"/>
              </a:buClr>
              <a:buSzPts val="1800"/>
              <a:buChar char="◼"/>
            </a:pPr>
            <a:r>
              <a:rPr lang="en-US">
                <a:solidFill>
                  <a:srgbClr val="434343"/>
                </a:solidFill>
              </a:rPr>
              <a:t>Lo que representa tu transcripción</a:t>
            </a:r>
            <a:endParaRPr>
              <a:solidFill>
                <a:srgbClr val="434343"/>
              </a:solidFill>
            </a:endParaRPr>
          </a:p>
          <a:p>
            <a:pPr indent="-228600" lvl="0" marL="228600" rtl="0" algn="l">
              <a:lnSpc>
                <a:spcPct val="80000"/>
              </a:lnSpc>
              <a:spcBef>
                <a:spcPts val="1800"/>
              </a:spcBef>
              <a:spcAft>
                <a:spcPts val="0"/>
              </a:spcAft>
              <a:buClr>
                <a:srgbClr val="980000"/>
              </a:buClr>
              <a:buSzPts val="1800"/>
              <a:buChar char="◼"/>
            </a:pPr>
            <a:r>
              <a:rPr lang="en-US">
                <a:solidFill>
                  <a:srgbClr val="434343"/>
                </a:solidFill>
              </a:rPr>
              <a:t>Cómo el comportamiento impacta el éxito</a:t>
            </a:r>
            <a:endParaRPr>
              <a:solidFill>
                <a:srgbClr val="434343"/>
              </a:solidFill>
            </a:endParaRPr>
          </a:p>
          <a:p>
            <a:pPr indent="-228600" lvl="0" marL="228600" rtl="0" algn="l">
              <a:lnSpc>
                <a:spcPct val="80000"/>
              </a:lnSpc>
              <a:spcBef>
                <a:spcPts val="1800"/>
              </a:spcBef>
              <a:spcAft>
                <a:spcPts val="0"/>
              </a:spcAft>
              <a:buClr>
                <a:srgbClr val="980000"/>
              </a:buClr>
              <a:buSzPts val="1800"/>
              <a:buChar char="◼"/>
            </a:pPr>
            <a:r>
              <a:rPr lang="en-US">
                <a:solidFill>
                  <a:srgbClr val="434343"/>
                </a:solidFill>
              </a:rPr>
              <a:t>Cómo la asistencia impacta el </a:t>
            </a:r>
            <a:r>
              <a:rPr lang="en-US">
                <a:solidFill>
                  <a:srgbClr val="434343"/>
                </a:solidFill>
              </a:rPr>
              <a:t>éxito</a:t>
            </a:r>
            <a:r>
              <a:rPr lang="en-US">
                <a:solidFill>
                  <a:srgbClr val="434343"/>
                </a:solidFill>
              </a:rPr>
              <a:t> </a:t>
            </a:r>
            <a:endParaRPr>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Parent Teacher Student Organization (PTSO)</a:t>
            </a:r>
            <a:endParaRPr/>
          </a:p>
        </p:txBody>
      </p:sp>
      <p:pic>
        <p:nvPicPr>
          <p:cNvPr id="248" name="Google Shape;248;p31"/>
          <p:cNvPicPr preferRelativeResize="0"/>
          <p:nvPr/>
        </p:nvPicPr>
        <p:blipFill>
          <a:blip r:embed="rId3">
            <a:alphaModFix/>
          </a:blip>
          <a:stretch>
            <a:fillRect/>
          </a:stretch>
        </p:blipFill>
        <p:spPr>
          <a:xfrm>
            <a:off x="152400" y="2720900"/>
            <a:ext cx="8839199" cy="28936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Expectatives académicas</a:t>
            </a:r>
            <a:endParaRPr/>
          </a:p>
          <a:p>
            <a:pPr indent="0" lvl="0" marL="0" rtl="0" algn="l">
              <a:spcBef>
                <a:spcPts val="0"/>
              </a:spcBef>
              <a:spcAft>
                <a:spcPts val="0"/>
              </a:spcAft>
              <a:buNone/>
            </a:pPr>
            <a:r>
              <a:rPr i="1" lang="en-US" sz="2100">
                <a:solidFill>
                  <a:srgbClr val="980000"/>
                </a:solidFill>
              </a:rPr>
              <a:t>"¡El fracaso no es una opción!"</a:t>
            </a:r>
            <a:endParaRPr i="1" sz="2300">
              <a:solidFill>
                <a:srgbClr val="980000"/>
              </a:solidFill>
            </a:endParaRPr>
          </a:p>
        </p:txBody>
      </p:sp>
      <p:sp>
        <p:nvSpPr>
          <p:cNvPr id="255" name="Google Shape;255;p32"/>
          <p:cNvSpPr txBox="1"/>
          <p:nvPr>
            <p:ph idx="1" type="body"/>
          </p:nvPr>
        </p:nvSpPr>
        <p:spPr>
          <a:xfrm>
            <a:off x="457200" y="2209800"/>
            <a:ext cx="8370300" cy="39165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Clr>
                <a:srgbClr val="980000"/>
              </a:buClr>
              <a:buSzPts val="1800"/>
              <a:buFont typeface="Arial"/>
              <a:buChar char="◼"/>
            </a:pPr>
            <a:r>
              <a:rPr lang="en-US" sz="1800">
                <a:solidFill>
                  <a:schemeClr val="dk1"/>
                </a:solidFill>
              </a:rPr>
              <a:t>Esté </a:t>
            </a:r>
            <a:r>
              <a:rPr b="1" lang="en-US" sz="1800">
                <a:solidFill>
                  <a:schemeClr val="dk1"/>
                </a:solidFill>
              </a:rPr>
              <a:t>presente</a:t>
            </a:r>
            <a:r>
              <a:rPr lang="en-US" sz="1800">
                <a:solidFill>
                  <a:schemeClr val="dk1"/>
                </a:solidFill>
              </a:rPr>
              <a:t> y </a:t>
            </a:r>
            <a:r>
              <a:rPr b="1" lang="en-US" sz="1800">
                <a:solidFill>
                  <a:schemeClr val="dk1"/>
                </a:solidFill>
              </a:rPr>
              <a:t>puntual</a:t>
            </a:r>
            <a:r>
              <a:rPr lang="en-US" sz="1800">
                <a:solidFill>
                  <a:schemeClr val="dk1"/>
                </a:solidFill>
              </a:rPr>
              <a:t> , ya sea en sus clases en el edificio de la escuela o en el aula “on-line”</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lang="en-US" sz="1800">
                <a:solidFill>
                  <a:schemeClr val="dk1"/>
                </a:solidFill>
              </a:rPr>
              <a:t>Esté </a:t>
            </a:r>
            <a:r>
              <a:rPr b="1" lang="en-US" sz="1800">
                <a:solidFill>
                  <a:schemeClr val="dk1"/>
                </a:solidFill>
              </a:rPr>
              <a:t>preparado</a:t>
            </a:r>
            <a:r>
              <a:rPr lang="en-US" sz="1800">
                <a:solidFill>
                  <a:schemeClr val="dk1"/>
                </a:solidFill>
              </a:rPr>
              <a:t> con sus materiales, tareas y tenga la mente abierta</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b="1" lang="en-US" sz="1800">
                <a:solidFill>
                  <a:schemeClr val="dk1"/>
                </a:solidFill>
              </a:rPr>
              <a:t>"Aprender"</a:t>
            </a:r>
            <a:r>
              <a:rPr i="1" lang="en-US" sz="1800">
                <a:solidFill>
                  <a:schemeClr val="dk1"/>
                </a:solidFill>
              </a:rPr>
              <a:t> </a:t>
            </a:r>
            <a:r>
              <a:rPr lang="en-US" sz="1800">
                <a:solidFill>
                  <a:schemeClr val="dk1"/>
                </a:solidFill>
              </a:rPr>
              <a:t>es un verbo de acción - ¡Sea activo! ¡Participar!</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b="1" lang="en-US" sz="1800">
                <a:solidFill>
                  <a:schemeClr val="dk1"/>
                </a:solidFill>
              </a:rPr>
              <a:t>Comunícate</a:t>
            </a:r>
            <a:r>
              <a:rPr lang="en-US" sz="1800">
                <a:solidFill>
                  <a:schemeClr val="dk1"/>
                </a:solidFill>
              </a:rPr>
              <a:t> . </a:t>
            </a:r>
            <a:r>
              <a:rPr lang="en-US" sz="1800">
                <a:solidFill>
                  <a:schemeClr val="dk1"/>
                </a:solidFill>
              </a:rPr>
              <a:t>Interactúa</a:t>
            </a:r>
            <a:r>
              <a:rPr lang="en-US" sz="1800">
                <a:solidFill>
                  <a:schemeClr val="dk1"/>
                </a:solidFill>
              </a:rPr>
              <a:t> activamente con las aulas de Google de sus profesores y el correo electrónico de NHPS</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b="1" lang="en-US" sz="1800">
                <a:solidFill>
                  <a:schemeClr val="dk1"/>
                </a:solidFill>
              </a:rPr>
              <a:t>Sea respetuoso consigo</a:t>
            </a:r>
            <a:r>
              <a:rPr lang="en-US" sz="1800">
                <a:solidFill>
                  <a:schemeClr val="dk1"/>
                </a:solidFill>
              </a:rPr>
              <a:t> mismo y con los demás</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Esfuérzate por GANAR lo mejor que puedas</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b="1" lang="en-US" sz="1800">
                <a:solidFill>
                  <a:schemeClr val="dk1"/>
                </a:solidFill>
              </a:rPr>
              <a:t>¡Tratar! </a:t>
            </a:r>
            <a:r>
              <a:rPr lang="en-US" sz="1800">
                <a:solidFill>
                  <a:schemeClr val="dk1"/>
                </a:solidFill>
              </a:rPr>
              <a:t>- la única forma garantizada de fallar es no intentarlo</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lang="en-US" sz="1800">
                <a:solidFill>
                  <a:schemeClr val="dk1"/>
                </a:solidFill>
              </a:rPr>
              <a:t>Mantener </a:t>
            </a:r>
            <a:r>
              <a:rPr b="1" lang="en-US" sz="1800">
                <a:solidFill>
                  <a:schemeClr val="dk1"/>
                </a:solidFill>
              </a:rPr>
              <a:t>la integridad académica</a:t>
            </a:r>
            <a:endParaRPr b="1"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lang="en-US" sz="1800">
                <a:solidFill>
                  <a:schemeClr val="dk1"/>
                </a:solidFill>
              </a:rPr>
              <a:t>Mantener AL MENOS un </a:t>
            </a:r>
            <a:r>
              <a:rPr b="1" lang="en-US" sz="1800">
                <a:solidFill>
                  <a:schemeClr val="dk1"/>
                </a:solidFill>
              </a:rPr>
              <a:t>GPA de 2.0 </a:t>
            </a:r>
            <a:r>
              <a:rPr lang="en-US" sz="1800">
                <a:solidFill>
                  <a:schemeClr val="dk1"/>
                </a:solidFill>
              </a:rPr>
              <a:t>(GPA significa tu promedio de calificaciones)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79799" y="6976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Requisitos de graduación</a:t>
            </a:r>
            <a:endParaRPr i="1" sz="2300"/>
          </a:p>
        </p:txBody>
      </p:sp>
      <p:sp>
        <p:nvSpPr>
          <p:cNvPr id="262" name="Google Shape;262;p33"/>
          <p:cNvSpPr txBox="1"/>
          <p:nvPr>
            <p:ph idx="1" type="body"/>
          </p:nvPr>
        </p:nvSpPr>
        <p:spPr>
          <a:xfrm>
            <a:off x="457200" y="1652475"/>
            <a:ext cx="8370300" cy="49653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800"/>
              <a:t>Se requieren </a:t>
            </a:r>
            <a:r>
              <a:rPr b="1" lang="en-US" sz="1800"/>
              <a:t>26 créditos</a:t>
            </a:r>
            <a:r>
              <a:rPr lang="en-US" sz="1800"/>
              <a:t> para un Diploma Wilbur Cross para la Clase de 2024 y más allá.</a:t>
            </a:r>
            <a:endParaRPr sz="1800"/>
          </a:p>
          <a:p>
            <a:pPr indent="-323850" lvl="0" marL="457200" rtl="0" algn="l">
              <a:spcBef>
                <a:spcPts val="1800"/>
              </a:spcBef>
              <a:spcAft>
                <a:spcPts val="0"/>
              </a:spcAft>
              <a:buSzPts val="1500"/>
              <a:buChar char="■"/>
            </a:pPr>
            <a:r>
              <a:rPr lang="en-US" sz="1500"/>
              <a:t>Humanidades: 9 créditos en total</a:t>
            </a:r>
            <a:endParaRPr sz="1500"/>
          </a:p>
          <a:p>
            <a:pPr indent="-323850" lvl="1" marL="914400" rtl="0" algn="l">
              <a:spcBef>
                <a:spcPts val="0"/>
              </a:spcBef>
              <a:spcAft>
                <a:spcPts val="0"/>
              </a:spcAft>
              <a:buSzPts val="1500"/>
              <a:buChar char="○"/>
            </a:pPr>
            <a:r>
              <a:rPr lang="en-US" sz="1500"/>
              <a:t>Inglés 1, 2, 3 y 4 (4 créditos)</a:t>
            </a:r>
            <a:endParaRPr sz="1500"/>
          </a:p>
          <a:p>
            <a:pPr indent="-323850" lvl="1" marL="914400" rtl="0" algn="l">
              <a:spcBef>
                <a:spcPts val="0"/>
              </a:spcBef>
              <a:spcAft>
                <a:spcPts val="0"/>
              </a:spcAft>
              <a:buSzPts val="1500"/>
              <a:buChar char="○"/>
            </a:pPr>
            <a:r>
              <a:rPr lang="en-US" sz="1500"/>
              <a:t>Historia mundial, historia de EE. UU., educación cívica (½), optativa de estudios sociales (½) (3 créditos)</a:t>
            </a:r>
            <a:endParaRPr sz="1500"/>
          </a:p>
          <a:p>
            <a:pPr indent="-323850" lvl="1" marL="914400" rtl="0" algn="l">
              <a:spcBef>
                <a:spcPts val="0"/>
              </a:spcBef>
              <a:spcAft>
                <a:spcPts val="0"/>
              </a:spcAft>
              <a:buSzPts val="1500"/>
              <a:buChar char="○"/>
            </a:pPr>
            <a:r>
              <a:rPr lang="en-US" sz="1500"/>
              <a:t>Cursos de Humanidades, incluyendo Bellas Artes (2 créditos)</a:t>
            </a:r>
            <a:endParaRPr sz="1500"/>
          </a:p>
          <a:p>
            <a:pPr indent="-323850" lvl="0" marL="457200" rtl="0" algn="l">
              <a:spcBef>
                <a:spcPts val="0"/>
              </a:spcBef>
              <a:spcAft>
                <a:spcPts val="0"/>
              </a:spcAft>
              <a:buSzPts val="1500"/>
              <a:buChar char="■"/>
            </a:pPr>
            <a:r>
              <a:rPr lang="en-US" sz="1500"/>
              <a:t>STEM: 9 créditos en total</a:t>
            </a:r>
            <a:endParaRPr sz="1500"/>
          </a:p>
          <a:p>
            <a:pPr indent="-323850" lvl="1" marL="914400" rtl="0" algn="l">
              <a:spcBef>
                <a:spcPts val="0"/>
              </a:spcBef>
              <a:spcAft>
                <a:spcPts val="0"/>
              </a:spcAft>
              <a:buSzPts val="1500"/>
              <a:buChar char="○"/>
            </a:pPr>
            <a:r>
              <a:rPr lang="en-US" sz="1500"/>
              <a:t>Álgebra 1, Geometría, Álgebra 2, Optativa de Matemáticas (4 créditos)</a:t>
            </a:r>
            <a:endParaRPr sz="1500"/>
          </a:p>
          <a:p>
            <a:pPr indent="-323850" lvl="1" marL="914400" rtl="0" algn="l">
              <a:spcBef>
                <a:spcPts val="0"/>
              </a:spcBef>
              <a:spcAft>
                <a:spcPts val="0"/>
              </a:spcAft>
              <a:buSzPts val="1500"/>
              <a:buChar char="○"/>
            </a:pPr>
            <a:r>
              <a:rPr lang="en-US" sz="1500"/>
              <a:t>PhyChem, Biología, Química (3 créditos)</a:t>
            </a:r>
            <a:endParaRPr sz="1500"/>
          </a:p>
          <a:p>
            <a:pPr indent="-323850" lvl="1" marL="914400" rtl="0" algn="l">
              <a:spcBef>
                <a:spcPts val="0"/>
              </a:spcBef>
              <a:spcAft>
                <a:spcPts val="0"/>
              </a:spcAft>
              <a:buSzPts val="1500"/>
              <a:buChar char="○"/>
            </a:pPr>
            <a:r>
              <a:rPr lang="en-US" sz="1500"/>
              <a:t>Cursos STEM (2 créditos)</a:t>
            </a:r>
            <a:endParaRPr sz="1500"/>
          </a:p>
          <a:p>
            <a:pPr indent="-323850" lvl="0" marL="457200" rtl="0" algn="l">
              <a:spcBef>
                <a:spcPts val="0"/>
              </a:spcBef>
              <a:spcAft>
                <a:spcPts val="0"/>
              </a:spcAft>
              <a:buSzPts val="1500"/>
              <a:buChar char="■"/>
            </a:pPr>
            <a:r>
              <a:rPr lang="en-US" sz="1500"/>
              <a:t>Educación Física: 1 crédito</a:t>
            </a:r>
            <a:endParaRPr sz="1500"/>
          </a:p>
          <a:p>
            <a:pPr indent="-323850" lvl="0" marL="457200" rtl="0" algn="l">
              <a:spcBef>
                <a:spcPts val="0"/>
              </a:spcBef>
              <a:spcAft>
                <a:spcPts val="0"/>
              </a:spcAft>
              <a:buSzPts val="1500"/>
              <a:buChar char="■"/>
            </a:pPr>
            <a:r>
              <a:rPr lang="en-US" sz="1500"/>
              <a:t>Salud: 1 crédito</a:t>
            </a:r>
            <a:endParaRPr sz="1500"/>
          </a:p>
          <a:p>
            <a:pPr indent="-323850" lvl="0" marL="457200" rtl="0" algn="l">
              <a:spcBef>
                <a:spcPts val="0"/>
              </a:spcBef>
              <a:spcAft>
                <a:spcPts val="0"/>
              </a:spcAft>
              <a:buSzPts val="1500"/>
              <a:buChar char="■"/>
            </a:pPr>
            <a:r>
              <a:rPr lang="en-US" sz="1500"/>
              <a:t>Idioma mundial: 2 créditos consecutivos en 1 idioma</a:t>
            </a:r>
            <a:endParaRPr sz="1500"/>
          </a:p>
          <a:p>
            <a:pPr indent="-323850" lvl="0" marL="457200" rtl="0" algn="l">
              <a:spcBef>
                <a:spcPts val="0"/>
              </a:spcBef>
              <a:spcAft>
                <a:spcPts val="0"/>
              </a:spcAft>
              <a:buSzPts val="1500"/>
              <a:buChar char="■"/>
            </a:pPr>
            <a:r>
              <a:rPr lang="en-US" sz="1500"/>
              <a:t>Capstone: 1 crédito</a:t>
            </a:r>
            <a:endParaRPr sz="1500"/>
          </a:p>
          <a:p>
            <a:pPr indent="-323850" lvl="0" marL="457200" rtl="0" algn="l">
              <a:spcBef>
                <a:spcPts val="0"/>
              </a:spcBef>
              <a:spcAft>
                <a:spcPts val="0"/>
              </a:spcAft>
              <a:buSzPts val="1500"/>
              <a:buChar char="■"/>
            </a:pPr>
            <a:r>
              <a:rPr lang="en-US" sz="1500"/>
              <a:t>Electivas: 3 créditos</a:t>
            </a:r>
            <a:endParaRPr sz="1500"/>
          </a:p>
          <a:p>
            <a:pPr indent="0" lvl="0" marL="0" rtl="0" algn="l">
              <a:spcBef>
                <a:spcPts val="1800"/>
              </a:spcBef>
              <a:spcAft>
                <a:spcPts val="0"/>
              </a:spcAft>
              <a:buNone/>
            </a:pPr>
            <a:r>
              <a:rPr lang="en-US" sz="1800"/>
              <a:t>Para la Clase de 2026 y posteriores, se requerirán 50 horas de servicio comunitario además de los 26 créditos.</a:t>
            </a:r>
            <a:br>
              <a:rPr lang="en-US" sz="1600"/>
            </a:b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Requisitos de Crédito</a:t>
            </a:r>
            <a:endParaRPr i="1" sz="2300"/>
          </a:p>
        </p:txBody>
      </p:sp>
      <p:sp>
        <p:nvSpPr>
          <p:cNvPr id="269" name="Google Shape;269;p34"/>
          <p:cNvSpPr txBox="1"/>
          <p:nvPr>
            <p:ph idx="1" type="body"/>
          </p:nvPr>
        </p:nvSpPr>
        <p:spPr>
          <a:xfrm>
            <a:off x="457200" y="2209800"/>
            <a:ext cx="8370300" cy="39165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1200"/>
              </a:spcBef>
              <a:spcAft>
                <a:spcPts val="0"/>
              </a:spcAft>
              <a:buClr>
                <a:srgbClr val="980000"/>
              </a:buClr>
              <a:buSzPts val="1900"/>
              <a:buFont typeface="Century Gothic"/>
              <a:buChar char="◼"/>
            </a:pPr>
            <a:r>
              <a:rPr lang="en-US" sz="1900">
                <a:solidFill>
                  <a:schemeClr val="dk1"/>
                </a:solidFill>
              </a:rPr>
              <a:t>Necesita la siguiente cantidad de créditos para avanzar de cada nivel de grado:</a:t>
            </a:r>
            <a:endParaRPr sz="1900">
              <a:solidFill>
                <a:schemeClr val="dk1"/>
              </a:solidFill>
            </a:endParaRPr>
          </a:p>
          <a:p>
            <a:pPr indent="-349250" lvl="1" marL="914400" rtl="0" algn="l">
              <a:lnSpc>
                <a:spcPct val="115000"/>
              </a:lnSpc>
              <a:spcBef>
                <a:spcPts val="0"/>
              </a:spcBef>
              <a:spcAft>
                <a:spcPts val="0"/>
              </a:spcAft>
              <a:buClr>
                <a:schemeClr val="dk1"/>
              </a:buClr>
              <a:buSzPts val="1900"/>
              <a:buFont typeface="Arial"/>
              <a:buChar char="◼"/>
            </a:pPr>
            <a:r>
              <a:rPr lang="en-US" sz="1900">
                <a:solidFill>
                  <a:schemeClr val="dk1"/>
                </a:solidFill>
              </a:rPr>
              <a:t>9 al 10 → </a:t>
            </a:r>
            <a:r>
              <a:rPr b="1" lang="en-US" sz="1900">
                <a:solidFill>
                  <a:schemeClr val="dk1"/>
                </a:solidFill>
              </a:rPr>
              <a:t>7</a:t>
            </a:r>
            <a:r>
              <a:rPr lang="en-US" sz="1900">
                <a:solidFill>
                  <a:schemeClr val="dk1"/>
                </a:solidFill>
              </a:rPr>
              <a:t> créditos</a:t>
            </a:r>
            <a:endParaRPr sz="1900">
              <a:solidFill>
                <a:schemeClr val="dk1"/>
              </a:solidFill>
            </a:endParaRPr>
          </a:p>
          <a:p>
            <a:pPr indent="-349250" lvl="1" marL="914400" rtl="0" algn="l">
              <a:lnSpc>
                <a:spcPct val="115000"/>
              </a:lnSpc>
              <a:spcBef>
                <a:spcPts val="0"/>
              </a:spcBef>
              <a:spcAft>
                <a:spcPts val="0"/>
              </a:spcAft>
              <a:buClr>
                <a:schemeClr val="dk1"/>
              </a:buClr>
              <a:buSzPts val="1900"/>
              <a:buFont typeface="Arial"/>
              <a:buChar char="◼"/>
            </a:pPr>
            <a:r>
              <a:rPr lang="en-US" sz="1900">
                <a:solidFill>
                  <a:schemeClr val="dk1"/>
                </a:solidFill>
              </a:rPr>
              <a:t>10 al 11 → </a:t>
            </a:r>
            <a:r>
              <a:rPr b="1" lang="en-US" sz="1900">
                <a:solidFill>
                  <a:schemeClr val="dk1"/>
                </a:solidFill>
              </a:rPr>
              <a:t>14</a:t>
            </a:r>
            <a:r>
              <a:rPr lang="en-US" sz="1900">
                <a:solidFill>
                  <a:schemeClr val="dk1"/>
                </a:solidFill>
              </a:rPr>
              <a:t> créditos</a:t>
            </a:r>
            <a:endParaRPr sz="1900">
              <a:solidFill>
                <a:schemeClr val="dk1"/>
              </a:solidFill>
            </a:endParaRPr>
          </a:p>
          <a:p>
            <a:pPr indent="-349250" lvl="1" marL="914400" rtl="0" algn="l">
              <a:lnSpc>
                <a:spcPct val="115000"/>
              </a:lnSpc>
              <a:spcBef>
                <a:spcPts val="0"/>
              </a:spcBef>
              <a:spcAft>
                <a:spcPts val="0"/>
              </a:spcAft>
              <a:buClr>
                <a:schemeClr val="dk1"/>
              </a:buClr>
              <a:buSzPts val="1900"/>
              <a:buFont typeface="Arial"/>
              <a:buChar char="◼"/>
            </a:pPr>
            <a:r>
              <a:rPr lang="en-US" sz="1900">
                <a:solidFill>
                  <a:schemeClr val="dk1"/>
                </a:solidFill>
              </a:rPr>
              <a:t>11 al 12 → </a:t>
            </a:r>
            <a:r>
              <a:rPr b="1" lang="en-US" sz="1900">
                <a:solidFill>
                  <a:schemeClr val="dk1"/>
                </a:solidFill>
              </a:rPr>
              <a:t>20</a:t>
            </a:r>
            <a:r>
              <a:rPr lang="en-US" sz="1900">
                <a:solidFill>
                  <a:schemeClr val="dk1"/>
                </a:solidFill>
              </a:rPr>
              <a:t> créditos</a:t>
            </a:r>
            <a:endParaRPr sz="1900">
              <a:solidFill>
                <a:schemeClr val="dk1"/>
              </a:solidFill>
            </a:endParaRPr>
          </a:p>
          <a:p>
            <a:pPr indent="-349250" lvl="1" marL="914400" rtl="0" algn="l">
              <a:lnSpc>
                <a:spcPct val="115000"/>
              </a:lnSpc>
              <a:spcBef>
                <a:spcPts val="0"/>
              </a:spcBef>
              <a:spcAft>
                <a:spcPts val="0"/>
              </a:spcAft>
              <a:buClr>
                <a:schemeClr val="dk1"/>
              </a:buClr>
              <a:buSzPts val="1900"/>
              <a:buFont typeface="Arial"/>
              <a:buChar char="◼"/>
            </a:pPr>
            <a:r>
              <a:rPr lang="en-US" sz="1900">
                <a:solidFill>
                  <a:schemeClr val="dk1"/>
                </a:solidFill>
              </a:rPr>
              <a:t>Graduación → </a:t>
            </a:r>
            <a:r>
              <a:rPr b="1" lang="en-US" sz="1900">
                <a:solidFill>
                  <a:schemeClr val="dk1"/>
                </a:solidFill>
              </a:rPr>
              <a:t>26</a:t>
            </a:r>
            <a:r>
              <a:rPr lang="en-US" sz="1900">
                <a:solidFill>
                  <a:schemeClr val="dk1"/>
                </a:solidFill>
              </a:rPr>
              <a:t> créditos</a:t>
            </a:r>
            <a:endParaRPr sz="1900">
              <a:solidFill>
                <a:schemeClr val="dk1"/>
              </a:solidFill>
            </a:endParaRPr>
          </a:p>
          <a:p>
            <a:pPr indent="0" lvl="0" marL="0" rtl="0" algn="l">
              <a:lnSpc>
                <a:spcPct val="115000"/>
              </a:lnSpc>
              <a:spcBef>
                <a:spcPts val="1200"/>
              </a:spcBef>
              <a:spcAft>
                <a:spcPts val="0"/>
              </a:spcAft>
              <a:buNone/>
            </a:pPr>
            <a:r>
              <a:rPr lang="en-US" sz="1900">
                <a:solidFill>
                  <a:schemeClr val="dk1"/>
                </a:solidFill>
              </a:rPr>
              <a:t>Recuerde: se requieren 40 horas de servicio comunitario aprobado para las becas New Haven Promise.</a:t>
            </a:r>
            <a:endParaRPr sz="1900">
              <a:solidFill>
                <a:schemeClr val="dk1"/>
              </a:solidFill>
            </a:endParaRPr>
          </a:p>
          <a:p>
            <a:pPr indent="0" lvl="0" marL="0" rtl="0" algn="l">
              <a:lnSpc>
                <a:spcPct val="115000"/>
              </a:lnSpc>
              <a:spcBef>
                <a:spcPts val="1200"/>
              </a:spcBef>
              <a:spcAft>
                <a:spcPts val="0"/>
              </a:spcAft>
              <a:buNone/>
            </a:pPr>
            <a:r>
              <a:rPr lang="en-US" sz="1900">
                <a:solidFill>
                  <a:schemeClr val="dk1"/>
                </a:solidFill>
              </a:rPr>
              <a:t>La Clase de 2026 deberá completar 50 horas de servicio comunitario.</a:t>
            </a:r>
            <a:endParaRPr sz="1900">
              <a:solidFill>
                <a:schemeClr val="dk1"/>
              </a:solidFill>
            </a:endParaRPr>
          </a:p>
          <a:p>
            <a:pPr indent="0" lvl="0" marL="0" rtl="0" algn="l">
              <a:lnSpc>
                <a:spcPct val="115000"/>
              </a:lnSpc>
              <a:spcBef>
                <a:spcPts val="1200"/>
              </a:spcBef>
              <a:spcAft>
                <a:spcPts val="1200"/>
              </a:spcAft>
              <a:buNone/>
            </a:pPr>
            <a:r>
              <a:t/>
            </a:r>
            <a:endParaRPr sz="1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9</a:t>
            </a:r>
            <a:r>
              <a:rPr baseline="30000" lang="en-US"/>
              <a:t>o</a:t>
            </a:r>
            <a:r>
              <a:rPr lang="en-US"/>
              <a:t> Grado (Freshman)</a:t>
            </a:r>
            <a:endParaRPr i="1" sz="2300"/>
          </a:p>
        </p:txBody>
      </p:sp>
      <p:sp>
        <p:nvSpPr>
          <p:cNvPr id="276" name="Google Shape;276;p35"/>
          <p:cNvSpPr txBox="1"/>
          <p:nvPr>
            <p:ph idx="1" type="body"/>
          </p:nvPr>
        </p:nvSpPr>
        <p:spPr>
          <a:xfrm>
            <a:off x="457200" y="2209800"/>
            <a:ext cx="8370300" cy="39165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Clr>
                <a:srgbClr val="980000"/>
              </a:buClr>
              <a:buSzPts val="1800"/>
              <a:buFont typeface="Century Gothic"/>
              <a:buChar char="◼"/>
            </a:pPr>
            <a:r>
              <a:rPr lang="en-US" sz="1800">
                <a:solidFill>
                  <a:schemeClr val="dk1"/>
                </a:solidFill>
              </a:rPr>
              <a:t>Tendrás más independencia y responsabilidad por tu aprendizaje.</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Este es el año para ser serio y empezar fuerte</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Arial"/>
              <a:buChar char="◼"/>
            </a:pPr>
            <a:r>
              <a:rPr lang="en-US" sz="1800">
                <a:solidFill>
                  <a:schemeClr val="dk1"/>
                </a:solidFill>
              </a:rPr>
              <a:t>Necesita obtener </a:t>
            </a:r>
            <a:r>
              <a:rPr b="1" lang="en-US" sz="1800">
                <a:solidFill>
                  <a:schemeClr val="dk1"/>
                </a:solidFill>
              </a:rPr>
              <a:t>7 créditos</a:t>
            </a:r>
            <a:r>
              <a:rPr lang="en-US" sz="1800">
                <a:solidFill>
                  <a:schemeClr val="dk1"/>
                </a:solidFill>
              </a:rPr>
              <a:t> para pasar al décimo grado</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Trabajar en la construcción y mantenimiento de rutinas en casa y en la escuela que promuevan el éxito.</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Revise powerschool regularmente (asistencia, cursos, calificaciones)</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Tenga en cuenta la información recopilada en su expediente académico (asistencia, calificaciones, calificaciones de exámenes, GPA)</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Pida ayuda y orientación a adultos de confianza</a:t>
            </a:r>
            <a:endParaRPr sz="1800">
              <a:solidFill>
                <a:schemeClr val="dk1"/>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chemeClr val="dk1"/>
                </a:solidFill>
              </a:rPr>
              <a:t>Construya relaciones positivas y conéctese con la comunidad de Wilbur Cross</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457200" y="744375"/>
            <a:ext cx="6953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10</a:t>
            </a:r>
            <a:r>
              <a:rPr baseline="30000" lang="en-US"/>
              <a:t>o</a:t>
            </a:r>
            <a:r>
              <a:rPr lang="en-US"/>
              <a:t> Grado (</a:t>
            </a:r>
            <a:r>
              <a:rPr lang="en-US"/>
              <a:t>Sophomore)</a:t>
            </a:r>
            <a:endParaRPr i="1" sz="2300"/>
          </a:p>
        </p:txBody>
      </p:sp>
      <p:sp>
        <p:nvSpPr>
          <p:cNvPr id="283" name="Google Shape;283;p36"/>
          <p:cNvSpPr txBox="1"/>
          <p:nvPr>
            <p:ph idx="1" type="body"/>
          </p:nvPr>
        </p:nvSpPr>
        <p:spPr>
          <a:xfrm>
            <a:off x="457200" y="2209800"/>
            <a:ext cx="8370300" cy="39165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Clr>
                <a:srgbClr val="980000"/>
              </a:buClr>
              <a:buSzPts val="1800"/>
              <a:buFont typeface="Century Gothic"/>
              <a:buChar char="◼"/>
            </a:pPr>
            <a:r>
              <a:rPr lang="en-US" sz="1800">
                <a:solidFill>
                  <a:srgbClr val="000000"/>
                </a:solidFill>
              </a:rPr>
              <a:t>La madurez comienza a establecerse</a:t>
            </a:r>
            <a:endParaRPr sz="1800">
              <a:solidFill>
                <a:srgbClr val="000000"/>
              </a:solidFill>
            </a:endParaRPr>
          </a:p>
          <a:p>
            <a:pPr indent="-342900" lvl="0" marL="457200" rtl="0" algn="l">
              <a:lnSpc>
                <a:spcPct val="115000"/>
              </a:lnSpc>
              <a:spcBef>
                <a:spcPts val="0"/>
              </a:spcBef>
              <a:spcAft>
                <a:spcPts val="0"/>
              </a:spcAft>
              <a:buClr>
                <a:srgbClr val="980000"/>
              </a:buClr>
              <a:buSzPts val="1800"/>
              <a:buChar char="◼"/>
            </a:pPr>
            <a:r>
              <a:rPr lang="en-US" sz="1800">
                <a:solidFill>
                  <a:srgbClr val="000000"/>
                </a:solidFill>
              </a:rPr>
              <a:t>Continúe buscando orientación de adultos de confianza y estudiantes mayores.</a:t>
            </a:r>
            <a:endParaRPr sz="1800">
              <a:solidFill>
                <a:srgbClr val="000000"/>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rgbClr val="000000"/>
                </a:solidFill>
              </a:rPr>
              <a:t>Continuar mejorando su promedio de calificaciones</a:t>
            </a:r>
            <a:endParaRPr sz="1800">
              <a:solidFill>
                <a:srgbClr val="000000"/>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rgbClr val="000000"/>
                </a:solidFill>
              </a:rPr>
              <a:t>Opciones ... Tenga en cuenta el final. ¡La planificación posterior a la escuela secundaria comienza ahora! No espere hasta su último año.</a:t>
            </a:r>
            <a:endParaRPr sz="1800">
              <a:solidFill>
                <a:srgbClr val="000000"/>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rgbClr val="000000"/>
                </a:solidFill>
              </a:rPr>
              <a:t>Revise powerschool regularmente (asistencia, cursos, calificaciones)</a:t>
            </a:r>
            <a:endParaRPr sz="1800">
              <a:solidFill>
                <a:srgbClr val="000000"/>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rgbClr val="000000"/>
                </a:solidFill>
              </a:rPr>
              <a:t>Revisa su expediente </a:t>
            </a:r>
            <a:r>
              <a:rPr lang="en-US" sz="1800">
                <a:solidFill>
                  <a:srgbClr val="000000"/>
                </a:solidFill>
              </a:rPr>
              <a:t>académico oficial</a:t>
            </a:r>
            <a:endParaRPr sz="1800">
              <a:solidFill>
                <a:srgbClr val="000000"/>
              </a:solidFill>
            </a:endParaRPr>
          </a:p>
          <a:p>
            <a:pPr indent="-342900" lvl="0" marL="457200" rtl="0" algn="l">
              <a:lnSpc>
                <a:spcPct val="115000"/>
              </a:lnSpc>
              <a:spcBef>
                <a:spcPts val="0"/>
              </a:spcBef>
              <a:spcAft>
                <a:spcPts val="0"/>
              </a:spcAft>
              <a:buClr>
                <a:srgbClr val="980000"/>
              </a:buClr>
              <a:buSzPts val="1800"/>
              <a:buFont typeface="Arial"/>
              <a:buChar char="◼"/>
            </a:pPr>
            <a:r>
              <a:rPr lang="en-US" sz="1800">
                <a:solidFill>
                  <a:srgbClr val="000000"/>
                </a:solidFill>
              </a:rPr>
              <a:t>Necesita obtener </a:t>
            </a:r>
            <a:r>
              <a:rPr b="1" lang="en-US" sz="1800">
                <a:solidFill>
                  <a:srgbClr val="000000"/>
                </a:solidFill>
              </a:rPr>
              <a:t>14 créditos</a:t>
            </a:r>
            <a:r>
              <a:rPr lang="en-US" sz="1800">
                <a:solidFill>
                  <a:srgbClr val="000000"/>
                </a:solidFill>
              </a:rPr>
              <a:t> para pasar al 11 ° grado</a:t>
            </a:r>
            <a:endParaRPr sz="1800">
              <a:solidFill>
                <a:srgbClr val="000000"/>
              </a:solidFill>
            </a:endParaRPr>
          </a:p>
          <a:p>
            <a:pPr indent="-342900" lvl="0" marL="457200" rtl="0" algn="l">
              <a:lnSpc>
                <a:spcPct val="115000"/>
              </a:lnSpc>
              <a:spcBef>
                <a:spcPts val="0"/>
              </a:spcBef>
              <a:spcAft>
                <a:spcPts val="0"/>
              </a:spcAft>
              <a:buClr>
                <a:srgbClr val="980000"/>
              </a:buClr>
              <a:buSzPts val="1800"/>
              <a:buFont typeface="Century Gothic"/>
              <a:buChar char="◼"/>
            </a:pPr>
            <a:r>
              <a:rPr lang="en-US" sz="1800">
                <a:solidFill>
                  <a:srgbClr val="000000"/>
                </a:solidFill>
              </a:rPr>
              <a:t>Planificación futura</a:t>
            </a:r>
            <a:endParaRPr sz="1800">
              <a:solidFill>
                <a:srgbClr val="000000"/>
              </a:solidFill>
            </a:endParaRPr>
          </a:p>
          <a:p>
            <a:pPr indent="-342900" lvl="0" marL="457200" rtl="0" algn="l">
              <a:lnSpc>
                <a:spcPct val="115000"/>
              </a:lnSpc>
              <a:spcBef>
                <a:spcPts val="0"/>
              </a:spcBef>
              <a:spcAft>
                <a:spcPts val="0"/>
              </a:spcAft>
              <a:buClr>
                <a:srgbClr val="980000"/>
              </a:buClr>
              <a:buSzPts val="1800"/>
              <a:buChar char="◼"/>
            </a:pPr>
            <a:r>
              <a:rPr lang="en-US" sz="1800">
                <a:solidFill>
                  <a:srgbClr val="000000"/>
                </a:solidFill>
              </a:rPr>
              <a:t>Planifica lo que quieres hacer después de graduarse de Wilbur Cross</a:t>
            </a:r>
            <a:endParaRPr sz="1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ph type="title"/>
          </p:nvPr>
        </p:nvSpPr>
        <p:spPr>
          <a:xfrm>
            <a:off x="457199" y="7302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11</a:t>
            </a:r>
            <a:r>
              <a:rPr baseline="30000" lang="en-US"/>
              <a:t>o</a:t>
            </a:r>
            <a:r>
              <a:rPr lang="en-US"/>
              <a:t> Grado (</a:t>
            </a:r>
            <a:r>
              <a:rPr lang="en-US"/>
              <a:t>Junior)</a:t>
            </a:r>
            <a:endParaRPr i="1" sz="2300"/>
          </a:p>
        </p:txBody>
      </p:sp>
      <p:sp>
        <p:nvSpPr>
          <p:cNvPr id="290" name="Google Shape;290;p37"/>
          <p:cNvSpPr txBox="1"/>
          <p:nvPr>
            <p:ph idx="1" type="body"/>
          </p:nvPr>
        </p:nvSpPr>
        <p:spPr>
          <a:xfrm>
            <a:off x="457200" y="2096450"/>
            <a:ext cx="8370300" cy="39165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1200"/>
              </a:spcBef>
              <a:spcAft>
                <a:spcPts val="0"/>
              </a:spcAft>
              <a:buClr>
                <a:srgbClr val="980000"/>
              </a:buClr>
              <a:buSzPts val="1700"/>
              <a:buFont typeface="Century Gothic"/>
              <a:buChar char="◼"/>
            </a:pPr>
            <a:r>
              <a:rPr lang="en-US" sz="1700">
                <a:solidFill>
                  <a:schemeClr val="dk1"/>
                </a:solidFill>
              </a:rPr>
              <a:t>El </a:t>
            </a:r>
            <a:r>
              <a:rPr lang="en-US" sz="1700">
                <a:solidFill>
                  <a:schemeClr val="dk1"/>
                </a:solidFill>
              </a:rPr>
              <a:t>último</a:t>
            </a:r>
            <a:r>
              <a:rPr lang="en-US" sz="1700">
                <a:solidFill>
                  <a:schemeClr val="dk1"/>
                </a:solidFill>
              </a:rPr>
              <a:t> año para aumentar tu GPA para la universidad</a:t>
            </a:r>
            <a:endParaRPr sz="1700">
              <a:solidFill>
                <a:schemeClr val="dk1"/>
              </a:solidFill>
            </a:endParaRPr>
          </a:p>
          <a:p>
            <a:pPr indent="-336550" lvl="0" marL="457200" rtl="0" algn="l">
              <a:lnSpc>
                <a:spcPct val="115000"/>
              </a:lnSpc>
              <a:spcBef>
                <a:spcPts val="0"/>
              </a:spcBef>
              <a:spcAft>
                <a:spcPts val="0"/>
              </a:spcAft>
              <a:buClr>
                <a:srgbClr val="980000"/>
              </a:buClr>
              <a:buSzPts val="1700"/>
              <a:buFont typeface="Century Gothic"/>
              <a:buChar char="◼"/>
            </a:pPr>
            <a:r>
              <a:rPr lang="en-US" sz="1700">
                <a:solidFill>
                  <a:schemeClr val="dk1"/>
                </a:solidFill>
              </a:rPr>
              <a:t>Investigar opciones postsecundarias</a:t>
            </a:r>
            <a:endParaRPr sz="1700">
              <a:solidFill>
                <a:schemeClr val="dk1"/>
              </a:solidFill>
            </a:endParaRPr>
          </a:p>
          <a:p>
            <a:pPr indent="-336550" lvl="0" marL="457200" rtl="0" algn="l">
              <a:lnSpc>
                <a:spcPct val="115000"/>
              </a:lnSpc>
              <a:spcBef>
                <a:spcPts val="0"/>
              </a:spcBef>
              <a:spcAft>
                <a:spcPts val="0"/>
              </a:spcAft>
              <a:buClr>
                <a:srgbClr val="980000"/>
              </a:buClr>
              <a:buSzPts val="1700"/>
              <a:buChar char="◼"/>
            </a:pPr>
            <a:r>
              <a:rPr lang="en-US" sz="1700">
                <a:solidFill>
                  <a:schemeClr val="dk1"/>
                </a:solidFill>
              </a:rPr>
              <a:t>Tomar </a:t>
            </a:r>
            <a:r>
              <a:rPr lang="en-US" sz="1700">
                <a:solidFill>
                  <a:schemeClr val="dk1"/>
                </a:solidFill>
              </a:rPr>
              <a:t>una</a:t>
            </a:r>
            <a:r>
              <a:rPr lang="en-US" sz="1700">
                <a:solidFill>
                  <a:schemeClr val="dk1"/>
                </a:solidFill>
              </a:rPr>
              <a:t> clase de AP o ECE</a:t>
            </a:r>
            <a:endParaRPr sz="1700">
              <a:solidFill>
                <a:schemeClr val="dk1"/>
              </a:solidFill>
            </a:endParaRPr>
          </a:p>
          <a:p>
            <a:pPr indent="-336550" lvl="0" marL="457200" rtl="0" algn="l">
              <a:lnSpc>
                <a:spcPct val="115000"/>
              </a:lnSpc>
              <a:spcBef>
                <a:spcPts val="0"/>
              </a:spcBef>
              <a:spcAft>
                <a:spcPts val="0"/>
              </a:spcAft>
              <a:buClr>
                <a:srgbClr val="980000"/>
              </a:buClr>
              <a:buSzPts val="1700"/>
              <a:buFont typeface="Century Gothic"/>
              <a:buChar char="◼"/>
            </a:pPr>
            <a:r>
              <a:rPr lang="en-US" sz="1700">
                <a:solidFill>
                  <a:schemeClr val="dk1"/>
                </a:solidFill>
              </a:rPr>
              <a:t>Comience a planificar para el último año:</a:t>
            </a:r>
            <a:endParaRPr sz="1700">
              <a:solidFill>
                <a:schemeClr val="dk1"/>
              </a:solidFill>
            </a:endParaRPr>
          </a:p>
          <a:p>
            <a:pPr indent="-336550" lvl="1" marL="914400" rtl="0" algn="l">
              <a:lnSpc>
                <a:spcPct val="115000"/>
              </a:lnSpc>
              <a:spcBef>
                <a:spcPts val="0"/>
              </a:spcBef>
              <a:spcAft>
                <a:spcPts val="0"/>
              </a:spcAft>
              <a:buClr>
                <a:schemeClr val="dk1"/>
              </a:buClr>
              <a:buSzPts val="1700"/>
              <a:buFont typeface="Century Gothic"/>
              <a:buChar char="◼"/>
            </a:pPr>
            <a:r>
              <a:rPr lang="en-US" sz="1700">
                <a:solidFill>
                  <a:schemeClr val="dk1"/>
                </a:solidFill>
              </a:rPr>
              <a:t>Revisar la transcripción con el consejero</a:t>
            </a:r>
            <a:endParaRPr sz="1700">
              <a:solidFill>
                <a:schemeClr val="dk1"/>
              </a:solidFill>
            </a:endParaRPr>
          </a:p>
          <a:p>
            <a:pPr indent="-336550" lvl="1" marL="914400" rtl="0" algn="l">
              <a:lnSpc>
                <a:spcPct val="115000"/>
              </a:lnSpc>
              <a:spcBef>
                <a:spcPts val="0"/>
              </a:spcBef>
              <a:spcAft>
                <a:spcPts val="0"/>
              </a:spcAft>
              <a:buClr>
                <a:schemeClr val="dk1"/>
              </a:buClr>
              <a:buSzPts val="1700"/>
              <a:buFont typeface="Century Gothic"/>
              <a:buChar char="◼"/>
            </a:pPr>
            <a:r>
              <a:rPr lang="en-US" sz="1700">
                <a:solidFill>
                  <a:schemeClr val="dk1"/>
                </a:solidFill>
              </a:rPr>
              <a:t>Actualizar cuenta de Naviance</a:t>
            </a:r>
            <a:endParaRPr sz="1700">
              <a:solidFill>
                <a:schemeClr val="dk1"/>
              </a:solidFill>
            </a:endParaRPr>
          </a:p>
          <a:p>
            <a:pPr indent="-336550" lvl="1" marL="914400" rtl="0" algn="l">
              <a:lnSpc>
                <a:spcPct val="115000"/>
              </a:lnSpc>
              <a:spcBef>
                <a:spcPts val="0"/>
              </a:spcBef>
              <a:spcAft>
                <a:spcPts val="0"/>
              </a:spcAft>
              <a:buClr>
                <a:schemeClr val="dk1"/>
              </a:buClr>
              <a:buSzPts val="1700"/>
              <a:buFont typeface="Century Gothic"/>
              <a:buChar char="◼"/>
            </a:pPr>
            <a:r>
              <a:rPr lang="en-US" sz="1700">
                <a:solidFill>
                  <a:schemeClr val="dk1"/>
                </a:solidFill>
              </a:rPr>
              <a:t>Tómate el PSAT y el SAT en serio</a:t>
            </a:r>
            <a:endParaRPr sz="1700">
              <a:solidFill>
                <a:schemeClr val="dk1"/>
              </a:solidFill>
            </a:endParaRPr>
          </a:p>
          <a:p>
            <a:pPr indent="-336550" lvl="1" marL="914400" rtl="0" algn="l">
              <a:lnSpc>
                <a:spcPct val="115000"/>
              </a:lnSpc>
              <a:spcBef>
                <a:spcPts val="0"/>
              </a:spcBef>
              <a:spcAft>
                <a:spcPts val="0"/>
              </a:spcAft>
              <a:buClr>
                <a:schemeClr val="dk1"/>
              </a:buClr>
              <a:buSzPts val="1700"/>
              <a:buFont typeface="Century Gothic"/>
              <a:buChar char="◼"/>
            </a:pPr>
            <a:r>
              <a:rPr lang="en-US" sz="1700">
                <a:solidFill>
                  <a:schemeClr val="dk1"/>
                </a:solidFill>
              </a:rPr>
              <a:t>PSAT / Beca al mérito nacional</a:t>
            </a:r>
            <a:endParaRPr sz="1700">
              <a:solidFill>
                <a:schemeClr val="dk1"/>
              </a:solidFill>
            </a:endParaRPr>
          </a:p>
          <a:p>
            <a:pPr indent="-336550" lvl="1" marL="914400" rtl="0" algn="l">
              <a:lnSpc>
                <a:spcPct val="115000"/>
              </a:lnSpc>
              <a:spcBef>
                <a:spcPts val="0"/>
              </a:spcBef>
              <a:spcAft>
                <a:spcPts val="0"/>
              </a:spcAft>
              <a:buClr>
                <a:schemeClr val="dk1"/>
              </a:buClr>
              <a:buSzPts val="1700"/>
              <a:buFont typeface="Century Gothic"/>
              <a:buChar char="◼"/>
            </a:pPr>
            <a:r>
              <a:rPr lang="en-US" sz="1700">
                <a:solidFill>
                  <a:schemeClr val="dk1"/>
                </a:solidFill>
              </a:rPr>
              <a:t>ASVAB (examen militar)</a:t>
            </a:r>
            <a:endParaRPr sz="1700">
              <a:solidFill>
                <a:schemeClr val="dk1"/>
              </a:solidFill>
            </a:endParaRPr>
          </a:p>
          <a:p>
            <a:pPr indent="-336550" lvl="1" marL="914400" rtl="0" algn="l">
              <a:lnSpc>
                <a:spcPct val="115000"/>
              </a:lnSpc>
              <a:spcBef>
                <a:spcPts val="0"/>
              </a:spcBef>
              <a:spcAft>
                <a:spcPts val="0"/>
              </a:spcAft>
              <a:buClr>
                <a:schemeClr val="dk1"/>
              </a:buClr>
              <a:buSzPts val="1700"/>
              <a:buFont typeface="Century Gothic"/>
              <a:buChar char="◼"/>
            </a:pPr>
            <a:r>
              <a:rPr lang="en-US" sz="1700">
                <a:solidFill>
                  <a:schemeClr val="dk1"/>
                </a:solidFill>
              </a:rPr>
              <a:t>Solicitar cartas de recomendación de los profesores</a:t>
            </a:r>
            <a:endParaRPr sz="1700">
              <a:solidFill>
                <a:schemeClr val="dk1"/>
              </a:solidFill>
            </a:endParaRPr>
          </a:p>
          <a:p>
            <a:pPr indent="-336550" lvl="0" marL="457200" rtl="0" algn="l">
              <a:lnSpc>
                <a:spcPct val="115000"/>
              </a:lnSpc>
              <a:spcBef>
                <a:spcPts val="0"/>
              </a:spcBef>
              <a:spcAft>
                <a:spcPts val="0"/>
              </a:spcAft>
              <a:buClr>
                <a:srgbClr val="980000"/>
              </a:buClr>
              <a:buSzPts val="1700"/>
              <a:buFont typeface="Arial"/>
              <a:buChar char="◼"/>
            </a:pPr>
            <a:r>
              <a:rPr lang="en-US" sz="1700">
                <a:solidFill>
                  <a:schemeClr val="dk1"/>
                </a:solidFill>
              </a:rPr>
              <a:t>Necesita obtener </a:t>
            </a:r>
            <a:r>
              <a:rPr b="1" lang="en-US" sz="1700">
                <a:solidFill>
                  <a:schemeClr val="dk1"/>
                </a:solidFill>
              </a:rPr>
              <a:t>20 créditos</a:t>
            </a:r>
            <a:r>
              <a:rPr lang="en-US" sz="1700">
                <a:solidFill>
                  <a:schemeClr val="dk1"/>
                </a:solidFill>
              </a:rPr>
              <a:t> para pasar al grado 12</a:t>
            </a:r>
            <a:endParaRPr sz="1700">
              <a:solidFill>
                <a:schemeClr val="dk1"/>
              </a:solidFill>
            </a:endParaRPr>
          </a:p>
          <a:p>
            <a:pPr indent="-336550" lvl="0" marL="457200" rtl="0" algn="l">
              <a:lnSpc>
                <a:spcPct val="115000"/>
              </a:lnSpc>
              <a:spcBef>
                <a:spcPts val="0"/>
              </a:spcBef>
              <a:spcAft>
                <a:spcPts val="0"/>
              </a:spcAft>
              <a:buClr>
                <a:srgbClr val="980000"/>
              </a:buClr>
              <a:buSzPts val="1700"/>
              <a:buFont typeface="Century Gothic"/>
              <a:buChar char="◼"/>
            </a:pPr>
            <a:r>
              <a:rPr lang="en-US" sz="1700">
                <a:solidFill>
                  <a:schemeClr val="dk1"/>
                </a:solidFill>
              </a:rPr>
              <a:t>Pruebas PSAT (Otoño) |SAT (Primavera) | NGSS (Primavera)</a:t>
            </a:r>
            <a:endParaRPr sz="1700">
              <a:solidFill>
                <a:schemeClr val="dk1"/>
              </a:solidFill>
            </a:endParaRPr>
          </a:p>
          <a:p>
            <a:pPr indent="-336550" lvl="0" marL="457200" rtl="0" algn="l">
              <a:lnSpc>
                <a:spcPct val="115000"/>
              </a:lnSpc>
              <a:spcBef>
                <a:spcPts val="0"/>
              </a:spcBef>
              <a:spcAft>
                <a:spcPts val="0"/>
              </a:spcAft>
              <a:buClr>
                <a:srgbClr val="980000"/>
              </a:buClr>
              <a:buSzPts val="1700"/>
              <a:buFont typeface="Century Gothic"/>
              <a:buChar char="◼"/>
            </a:pPr>
            <a:r>
              <a:rPr lang="en-US" sz="1800">
                <a:solidFill>
                  <a:schemeClr val="dk1"/>
                </a:solidFill>
              </a:rPr>
              <a:t>Revisa su expediente académico oficial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8"/>
          <p:cNvPicPr preferRelativeResize="0"/>
          <p:nvPr/>
        </p:nvPicPr>
        <p:blipFill rotWithShape="1">
          <a:blip r:embed="rId3">
            <a:alphaModFix/>
          </a:blip>
          <a:srcRect b="0" l="0" r="0" t="0"/>
          <a:stretch/>
        </p:blipFill>
        <p:spPr>
          <a:xfrm>
            <a:off x="1826650" y="1110175"/>
            <a:ext cx="5779526" cy="4506224"/>
          </a:xfrm>
          <a:prstGeom prst="rect">
            <a:avLst/>
          </a:prstGeom>
          <a:noFill/>
          <a:ln>
            <a:noFill/>
          </a:ln>
        </p:spPr>
      </p:pic>
      <p:sp>
        <p:nvSpPr>
          <p:cNvPr id="296" name="Google Shape;296;p38"/>
          <p:cNvSpPr txBox="1"/>
          <p:nvPr>
            <p:ph idx="4294967295" type="title"/>
          </p:nvPr>
        </p:nvSpPr>
        <p:spPr>
          <a:xfrm>
            <a:off x="395075" y="268375"/>
            <a:ext cx="7009500" cy="6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Cuenta de College Board </a:t>
            </a:r>
            <a:endParaRPr/>
          </a:p>
        </p:txBody>
      </p:sp>
      <p:sp>
        <p:nvSpPr>
          <p:cNvPr id="297" name="Google Shape;297;p38"/>
          <p:cNvSpPr txBox="1"/>
          <p:nvPr/>
        </p:nvSpPr>
        <p:spPr>
          <a:xfrm>
            <a:off x="624900" y="5944675"/>
            <a:ext cx="775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Century Gothic"/>
                <a:ea typeface="Century Gothic"/>
                <a:cs typeface="Century Gothic"/>
                <a:sym typeface="Century Gothic"/>
              </a:rPr>
              <a:t>Relevante para:</a:t>
            </a:r>
            <a:r>
              <a:rPr lang="en-US" sz="1700">
                <a:latin typeface="Century Gothic"/>
                <a:ea typeface="Century Gothic"/>
                <a:cs typeface="Century Gothic"/>
                <a:sym typeface="Century Gothic"/>
              </a:rPr>
              <a:t> Estudiantes que toman SAT y estudiantes que toman exámenes AP.</a:t>
            </a:r>
            <a:endParaRPr sz="1700">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443549" y="7443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12</a:t>
            </a:r>
            <a:r>
              <a:rPr baseline="30000" lang="en-US"/>
              <a:t>o</a:t>
            </a:r>
            <a:r>
              <a:rPr lang="en-US"/>
              <a:t> Grado (</a:t>
            </a:r>
            <a:r>
              <a:rPr lang="en-US"/>
              <a:t>Senior)</a:t>
            </a:r>
            <a:endParaRPr i="1" sz="2300"/>
          </a:p>
        </p:txBody>
      </p:sp>
      <p:sp>
        <p:nvSpPr>
          <p:cNvPr id="304" name="Google Shape;304;p39"/>
          <p:cNvSpPr txBox="1"/>
          <p:nvPr>
            <p:ph idx="1" type="body"/>
          </p:nvPr>
        </p:nvSpPr>
        <p:spPr>
          <a:xfrm>
            <a:off x="443550" y="1983100"/>
            <a:ext cx="8256900" cy="39165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1200"/>
              </a:spcBef>
              <a:spcAft>
                <a:spcPts val="0"/>
              </a:spcAft>
              <a:buClr>
                <a:srgbClr val="980000"/>
              </a:buClr>
              <a:buSzPts val="1600"/>
              <a:buFont typeface="Century Gothic"/>
              <a:buChar char="◼"/>
            </a:pPr>
            <a:r>
              <a:rPr lang="en-US" sz="1600">
                <a:solidFill>
                  <a:schemeClr val="dk1"/>
                </a:solidFill>
              </a:rPr>
              <a:t>Plan de último año:</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Consejero de la escuela</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Clases necesarias (tomar </a:t>
            </a:r>
            <a:r>
              <a:rPr lang="en-US" sz="1600">
                <a:solidFill>
                  <a:schemeClr val="dk1"/>
                </a:solidFill>
              </a:rPr>
              <a:t>una</a:t>
            </a:r>
            <a:r>
              <a:rPr lang="en-US" sz="1600">
                <a:solidFill>
                  <a:schemeClr val="dk1"/>
                </a:solidFill>
              </a:rPr>
              <a:t> clase de AP o ECE)</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Recuperación de crédito si es necesario</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Arial"/>
              <a:buChar char="◼"/>
            </a:pPr>
            <a:r>
              <a:rPr lang="en-US" sz="1600">
                <a:solidFill>
                  <a:schemeClr val="dk1"/>
                </a:solidFill>
              </a:rPr>
              <a:t>¡Pasa tus clases! ¡Necesitas </a:t>
            </a:r>
            <a:r>
              <a:rPr b="1" lang="en-US" sz="1600">
                <a:solidFill>
                  <a:schemeClr val="dk1"/>
                </a:solidFill>
              </a:rPr>
              <a:t>26 créditos</a:t>
            </a:r>
            <a:r>
              <a:rPr lang="en-US" sz="1600">
                <a:solidFill>
                  <a:schemeClr val="dk1"/>
                </a:solidFill>
              </a:rPr>
              <a:t> para </a:t>
            </a:r>
            <a:r>
              <a:rPr lang="en-US" sz="1600">
                <a:solidFill>
                  <a:schemeClr val="dk1"/>
                </a:solidFill>
              </a:rPr>
              <a:t>graduarse</a:t>
            </a:r>
            <a:r>
              <a:rPr lang="en-US" sz="1600">
                <a:solidFill>
                  <a:schemeClr val="dk1"/>
                </a:solidFill>
              </a:rPr>
              <a:t>!</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Involucrarse</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Actividades para estudiantes en su </a:t>
            </a:r>
            <a:r>
              <a:rPr lang="en-US" sz="1600">
                <a:solidFill>
                  <a:schemeClr val="dk1"/>
                </a:solidFill>
              </a:rPr>
              <a:t>último</a:t>
            </a:r>
            <a:r>
              <a:rPr lang="en-US" sz="1600">
                <a:solidFill>
                  <a:schemeClr val="dk1"/>
                </a:solidFill>
              </a:rPr>
              <a:t> grado (graduación, viaje, etc.)</a:t>
            </a:r>
            <a:br>
              <a:rPr lang="en-US" sz="1600">
                <a:solidFill>
                  <a:schemeClr val="dk1"/>
                </a:solidFill>
              </a:rPr>
            </a:br>
            <a:endParaRPr sz="1600">
              <a:solidFill>
                <a:schemeClr val="dk1"/>
              </a:solidFill>
            </a:endParaRPr>
          </a:p>
          <a:p>
            <a:pPr indent="-330200" lvl="0" marL="457200" rtl="0" algn="l">
              <a:lnSpc>
                <a:spcPct val="115000"/>
              </a:lnSpc>
              <a:spcBef>
                <a:spcPts val="0"/>
              </a:spcBef>
              <a:spcAft>
                <a:spcPts val="0"/>
              </a:spcAft>
              <a:buClr>
                <a:srgbClr val="980000"/>
              </a:buClr>
              <a:buSzPts val="1600"/>
              <a:buFont typeface="Century Gothic"/>
              <a:buChar char="◼"/>
            </a:pPr>
            <a:r>
              <a:rPr lang="en-US" sz="1600">
                <a:solidFill>
                  <a:schemeClr val="dk1"/>
                </a:solidFill>
              </a:rPr>
              <a:t>Plan </a:t>
            </a:r>
            <a:r>
              <a:rPr lang="en-US" sz="1600">
                <a:solidFill>
                  <a:schemeClr val="dk1"/>
                </a:solidFill>
              </a:rPr>
              <a:t>postsecundaria</a:t>
            </a:r>
            <a:r>
              <a:rPr lang="en-US" sz="1600">
                <a:solidFill>
                  <a:schemeClr val="dk1"/>
                </a:solidFill>
              </a:rPr>
              <a:t>:</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¡¡Créalo !!</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Universidad (2 o 4 años)</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Militar</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Escuela de oficios</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Aprendizaje</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Century Gothic"/>
              <a:buChar char="◼"/>
            </a:pPr>
            <a:r>
              <a:rPr lang="en-US" sz="1600">
                <a:solidFill>
                  <a:schemeClr val="dk1"/>
                </a:solidFill>
              </a:rPr>
              <a:t>Personal</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http://www.judykneedancestudio.nf.net/images/top_hat.gif" id="176" name="Google Shape;176;p22"/>
          <p:cNvPicPr preferRelativeResize="0"/>
          <p:nvPr/>
        </p:nvPicPr>
        <p:blipFill rotWithShape="1">
          <a:blip r:embed="rId3">
            <a:alphaModFix/>
          </a:blip>
          <a:srcRect b="0" l="0" r="0" t="0"/>
          <a:stretch/>
        </p:blipFill>
        <p:spPr>
          <a:xfrm>
            <a:off x="1752600" y="838200"/>
            <a:ext cx="5638800" cy="3886200"/>
          </a:xfrm>
          <a:prstGeom prst="rect">
            <a:avLst/>
          </a:prstGeom>
          <a:noFill/>
          <a:ln>
            <a:noFill/>
          </a:ln>
        </p:spPr>
      </p:pic>
      <p:sp>
        <p:nvSpPr>
          <p:cNvPr id="177" name="Google Shape;177;p22"/>
          <p:cNvSpPr txBox="1"/>
          <p:nvPr/>
        </p:nvSpPr>
        <p:spPr>
          <a:xfrm rot="-476020">
            <a:off x="2047493" y="4814996"/>
            <a:ext cx="5049027" cy="8308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7400" u="none" cap="none" strike="noStrike">
                <a:latin typeface="Shadows Into Light"/>
                <a:ea typeface="Shadows Into Light"/>
                <a:cs typeface="Shadows Into Light"/>
                <a:sym typeface="Shadows Into Light"/>
              </a:rPr>
              <a:t>#CROSSPRIDE</a:t>
            </a:r>
            <a:endParaRPr sz="4000">
              <a:latin typeface="Shadows Into Light"/>
              <a:ea typeface="Shadows Into Light"/>
              <a:cs typeface="Shadows Into Light"/>
              <a:sym typeface="Shadows In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291150" y="258650"/>
            <a:ext cx="6508500" cy="80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12</a:t>
            </a:r>
            <a:r>
              <a:rPr baseline="30000" lang="en-US"/>
              <a:t>o</a:t>
            </a:r>
            <a:r>
              <a:rPr lang="en-US"/>
              <a:t> Grado (Senior)</a:t>
            </a:r>
            <a:endParaRPr/>
          </a:p>
        </p:txBody>
      </p:sp>
      <p:sp>
        <p:nvSpPr>
          <p:cNvPr id="311" name="Google Shape;311;p40"/>
          <p:cNvSpPr txBox="1"/>
          <p:nvPr>
            <p:ph idx="1" type="body"/>
          </p:nvPr>
        </p:nvSpPr>
        <p:spPr>
          <a:xfrm>
            <a:off x="5669275" y="2582425"/>
            <a:ext cx="3028200" cy="4141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br>
              <a:rPr lang="en-US" sz="1600"/>
            </a:br>
            <a:endParaRPr sz="1600"/>
          </a:p>
        </p:txBody>
      </p:sp>
      <p:sp>
        <p:nvSpPr>
          <p:cNvPr id="312" name="Google Shape;312;p40"/>
          <p:cNvSpPr txBox="1"/>
          <p:nvPr>
            <p:ph idx="1" type="body"/>
          </p:nvPr>
        </p:nvSpPr>
        <p:spPr>
          <a:xfrm>
            <a:off x="5341375" y="2166025"/>
            <a:ext cx="3356100" cy="3659100"/>
          </a:xfrm>
          <a:prstGeom prst="rect">
            <a:avLst/>
          </a:prstGeom>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800"/>
              </a:spcBef>
              <a:spcAft>
                <a:spcPts val="0"/>
              </a:spcAft>
              <a:buClr>
                <a:schemeClr val="dk1"/>
              </a:buClr>
              <a:buSzPts val="1100"/>
              <a:buFont typeface="Arial"/>
              <a:buNone/>
            </a:pPr>
            <a:r>
              <a:rPr b="1" lang="en-US" sz="1600"/>
              <a:t>Oportunidades de certificación:</a:t>
            </a:r>
            <a:endParaRPr b="1" sz="1600"/>
          </a:p>
          <a:p>
            <a:pPr indent="0" lvl="0" marL="0" rtl="0" algn="ctr">
              <a:spcBef>
                <a:spcPts val="1800"/>
              </a:spcBef>
              <a:spcAft>
                <a:spcPts val="0"/>
              </a:spcAft>
              <a:buNone/>
            </a:pPr>
            <a:r>
              <a:rPr b="1" lang="en-US" sz="1600"/>
              <a:t>EMT (Técnico de Emergencias Médicas)</a:t>
            </a:r>
            <a:endParaRPr b="1" sz="1600"/>
          </a:p>
          <a:p>
            <a:pPr indent="-330200" lvl="0" marL="457200" rtl="0" algn="l">
              <a:spcBef>
                <a:spcPts val="1800"/>
              </a:spcBef>
              <a:spcAft>
                <a:spcPts val="0"/>
              </a:spcAft>
              <a:buSzPts val="1600"/>
              <a:buChar char="◼"/>
            </a:pPr>
            <a:r>
              <a:rPr lang="en-US" sz="1600"/>
              <a:t>En alianza con </a:t>
            </a:r>
            <a:r>
              <a:rPr lang="en-US" sz="1600"/>
              <a:t>Yale New Haven Health</a:t>
            </a:r>
            <a:endParaRPr sz="1600"/>
          </a:p>
          <a:p>
            <a:pPr indent="-330200" lvl="0" marL="457200" rtl="0" algn="l">
              <a:spcBef>
                <a:spcPts val="0"/>
              </a:spcBef>
              <a:spcAft>
                <a:spcPts val="0"/>
              </a:spcAft>
              <a:buSzPts val="1600"/>
              <a:buChar char="◼"/>
            </a:pPr>
            <a:r>
              <a:rPr lang="en-US" sz="1600"/>
              <a:t>Horario modificado</a:t>
            </a:r>
            <a:endParaRPr sz="1600"/>
          </a:p>
          <a:p>
            <a:pPr indent="-330200" lvl="0" marL="457200" rtl="0" algn="l">
              <a:spcBef>
                <a:spcPts val="0"/>
              </a:spcBef>
              <a:spcAft>
                <a:spcPts val="0"/>
              </a:spcAft>
              <a:buSzPts val="1600"/>
              <a:buChar char="◼"/>
            </a:pPr>
            <a:r>
              <a:rPr lang="en-US" sz="1600"/>
              <a:t>Pasantía pagada</a:t>
            </a:r>
            <a:endParaRPr sz="1600"/>
          </a:p>
          <a:p>
            <a:pPr indent="-330200" lvl="0" marL="457200" rtl="0" algn="l">
              <a:spcBef>
                <a:spcPts val="0"/>
              </a:spcBef>
              <a:spcAft>
                <a:spcPts val="0"/>
              </a:spcAft>
              <a:buSzPts val="1600"/>
              <a:buChar char="◼"/>
            </a:pPr>
            <a:r>
              <a:rPr lang="en-US" sz="1600"/>
              <a:t>Acceso al programa de paramédicos</a:t>
            </a:r>
            <a:endParaRPr sz="1600"/>
          </a:p>
          <a:p>
            <a:pPr indent="-330200" lvl="0" marL="457200" rtl="0" algn="l">
              <a:spcBef>
                <a:spcPts val="0"/>
              </a:spcBef>
              <a:spcAft>
                <a:spcPts val="0"/>
              </a:spcAft>
              <a:buSzPts val="1600"/>
              <a:buChar char="◼"/>
            </a:pPr>
            <a:r>
              <a:rPr lang="en-US" sz="1600"/>
              <a:t>Preparación para los exámenes estatales</a:t>
            </a:r>
            <a:endParaRPr sz="1600"/>
          </a:p>
          <a:p>
            <a:pPr indent="0" lvl="0" marL="457200" rtl="0" algn="l">
              <a:spcBef>
                <a:spcPts val="1800"/>
              </a:spcBef>
              <a:spcAft>
                <a:spcPts val="0"/>
              </a:spcAft>
              <a:buNone/>
            </a:pPr>
            <a:r>
              <a:t/>
            </a:r>
            <a:endParaRPr sz="1600"/>
          </a:p>
        </p:txBody>
      </p:sp>
      <p:pic>
        <p:nvPicPr>
          <p:cNvPr id="313" name="Google Shape;313;p40"/>
          <p:cNvPicPr preferRelativeResize="0"/>
          <p:nvPr/>
        </p:nvPicPr>
        <p:blipFill rotWithShape="1">
          <a:blip r:embed="rId3">
            <a:alphaModFix/>
          </a:blip>
          <a:srcRect b="18063" l="1236" r="5122" t="15671"/>
          <a:stretch/>
        </p:blipFill>
        <p:spPr>
          <a:xfrm>
            <a:off x="408350" y="1181850"/>
            <a:ext cx="4656177" cy="5399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291150" y="258650"/>
            <a:ext cx="6508500" cy="80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12</a:t>
            </a:r>
            <a:r>
              <a:rPr baseline="30000" lang="en-US"/>
              <a:t>o</a:t>
            </a:r>
            <a:r>
              <a:rPr lang="en-US"/>
              <a:t> Grado (Senior)</a:t>
            </a:r>
            <a:endParaRPr/>
          </a:p>
        </p:txBody>
      </p:sp>
      <p:sp>
        <p:nvSpPr>
          <p:cNvPr id="320" name="Google Shape;320;p41"/>
          <p:cNvSpPr txBox="1"/>
          <p:nvPr>
            <p:ph idx="1" type="body"/>
          </p:nvPr>
        </p:nvSpPr>
        <p:spPr>
          <a:xfrm>
            <a:off x="5669275" y="2582425"/>
            <a:ext cx="3028200" cy="4141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br>
              <a:rPr lang="en-US" sz="1600"/>
            </a:br>
            <a:endParaRPr sz="1600"/>
          </a:p>
        </p:txBody>
      </p:sp>
      <p:sp>
        <p:nvSpPr>
          <p:cNvPr id="321" name="Google Shape;321;p41"/>
          <p:cNvSpPr txBox="1"/>
          <p:nvPr>
            <p:ph idx="1" type="body"/>
          </p:nvPr>
        </p:nvSpPr>
        <p:spPr>
          <a:xfrm>
            <a:off x="5248600" y="2009900"/>
            <a:ext cx="3588900" cy="4656000"/>
          </a:xfrm>
          <a:prstGeom prst="rect">
            <a:avLst/>
          </a:prstGeom>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1800"/>
              </a:spcBef>
              <a:spcAft>
                <a:spcPts val="0"/>
              </a:spcAft>
              <a:buNone/>
            </a:pPr>
            <a:r>
              <a:rPr b="1" lang="en-US" sz="1600"/>
              <a:t>Oportunidad de Certificación:</a:t>
            </a:r>
            <a:endParaRPr b="1" sz="1600"/>
          </a:p>
          <a:p>
            <a:pPr indent="0" lvl="0" marL="0" rtl="0" algn="ctr">
              <a:spcBef>
                <a:spcPts val="1800"/>
              </a:spcBef>
              <a:spcAft>
                <a:spcPts val="0"/>
              </a:spcAft>
              <a:buNone/>
            </a:pPr>
            <a:r>
              <a:rPr b="1" lang="en-US" sz="1600"/>
              <a:t>CNA (Asistente de Enfermería Certificado)</a:t>
            </a:r>
            <a:endParaRPr sz="1600"/>
          </a:p>
          <a:p>
            <a:pPr indent="-330200" lvl="0" marL="457200" rtl="0" algn="l">
              <a:spcBef>
                <a:spcPts val="1800"/>
              </a:spcBef>
              <a:spcAft>
                <a:spcPts val="0"/>
              </a:spcAft>
              <a:buSzPts val="1600"/>
              <a:buChar char="●"/>
            </a:pPr>
            <a:r>
              <a:rPr lang="en-US" sz="1600"/>
              <a:t>En alianza con la Academia EXCEL</a:t>
            </a:r>
            <a:endParaRPr sz="1600"/>
          </a:p>
          <a:p>
            <a:pPr indent="-330200" lvl="0" marL="457200" rtl="0" algn="l">
              <a:spcBef>
                <a:spcPts val="0"/>
              </a:spcBef>
              <a:spcAft>
                <a:spcPts val="0"/>
              </a:spcAft>
              <a:buSzPts val="1600"/>
              <a:buChar char="●"/>
            </a:pPr>
            <a:r>
              <a:rPr lang="en-US" sz="1600"/>
              <a:t>Instructor de enfermería certificado</a:t>
            </a:r>
            <a:endParaRPr sz="1600"/>
          </a:p>
          <a:p>
            <a:pPr indent="-330200" lvl="0" marL="457200" rtl="0" algn="l">
              <a:spcBef>
                <a:spcPts val="0"/>
              </a:spcBef>
              <a:spcAft>
                <a:spcPts val="0"/>
              </a:spcAft>
              <a:buSzPts val="1600"/>
              <a:buChar char="●"/>
            </a:pPr>
            <a:r>
              <a:rPr lang="en-US" sz="1600"/>
              <a:t>Horario modificado</a:t>
            </a:r>
            <a:endParaRPr sz="1600"/>
          </a:p>
          <a:p>
            <a:pPr indent="-330200" lvl="0" marL="457200" rtl="0" algn="l">
              <a:spcBef>
                <a:spcPts val="0"/>
              </a:spcBef>
              <a:spcAft>
                <a:spcPts val="0"/>
              </a:spcAft>
              <a:buSzPts val="1600"/>
              <a:buChar char="●"/>
            </a:pPr>
            <a:r>
              <a:rPr lang="en-US" sz="1600"/>
              <a:t>Preparación para los exámenes estatales</a:t>
            </a:r>
            <a:endParaRPr sz="1600"/>
          </a:p>
          <a:p>
            <a:pPr indent="-330200" lvl="0" marL="457200" rtl="0" algn="l">
              <a:spcBef>
                <a:spcPts val="0"/>
              </a:spcBef>
              <a:spcAft>
                <a:spcPts val="0"/>
              </a:spcAft>
              <a:buSzPts val="1600"/>
              <a:buChar char="●"/>
            </a:pPr>
            <a:r>
              <a:rPr lang="en-US" sz="1600"/>
              <a:t>Acceso a una pasantía remunerada de 1 año de ayuda en el cuidado personal en Yale New Haven Hospital</a:t>
            </a:r>
            <a:endParaRPr sz="1600"/>
          </a:p>
        </p:txBody>
      </p:sp>
      <p:pic>
        <p:nvPicPr>
          <p:cNvPr id="322" name="Google Shape;322;p41"/>
          <p:cNvPicPr preferRelativeResize="0"/>
          <p:nvPr/>
        </p:nvPicPr>
        <p:blipFill rotWithShape="1">
          <a:blip r:embed="rId3">
            <a:alphaModFix/>
          </a:blip>
          <a:srcRect b="12152" l="8962" r="8962" t="13608"/>
          <a:stretch/>
        </p:blipFill>
        <p:spPr>
          <a:xfrm>
            <a:off x="393750" y="1148475"/>
            <a:ext cx="4714200" cy="5575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457200" y="996500"/>
            <a:ext cx="6508500" cy="862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Conferencias dirigidas por estudiantes (SLCs)</a:t>
            </a:r>
            <a:endParaRPr/>
          </a:p>
        </p:txBody>
      </p:sp>
      <p:sp>
        <p:nvSpPr>
          <p:cNvPr id="329" name="Google Shape;329;p42"/>
          <p:cNvSpPr txBox="1"/>
          <p:nvPr>
            <p:ph idx="1" type="body"/>
          </p:nvPr>
        </p:nvSpPr>
        <p:spPr>
          <a:xfrm>
            <a:off x="435000" y="1922800"/>
            <a:ext cx="8274000" cy="46662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Clr>
                <a:schemeClr val="dk1"/>
              </a:buClr>
              <a:buSzPts val="1100"/>
              <a:buFont typeface="Arial"/>
              <a:buNone/>
            </a:pPr>
            <a:r>
              <a:rPr lang="en-US" sz="1600"/>
              <a:t>En Wilbur Cross llevamos a cabo conferencias dirigidas por estudiantes y </a:t>
            </a:r>
            <a:r>
              <a:rPr lang="en-US" sz="1600"/>
              <a:t>están</a:t>
            </a:r>
            <a:r>
              <a:rPr lang="en-US" sz="1600"/>
              <a:t> conocidos como SLCs.</a:t>
            </a:r>
            <a:endParaRPr sz="1600"/>
          </a:p>
          <a:p>
            <a:pPr indent="0" lvl="0" marL="0" rtl="0" algn="l">
              <a:spcBef>
                <a:spcPts val="1800"/>
              </a:spcBef>
              <a:spcAft>
                <a:spcPts val="0"/>
              </a:spcAft>
              <a:buNone/>
            </a:pPr>
            <a:r>
              <a:rPr lang="en-US" sz="1600"/>
              <a:t>En lugar de las tradicionales Conferencias de Padres y Maestros. Las conferencias dirigidas por estudiantes difieren en dos formas clave:</a:t>
            </a:r>
            <a:endParaRPr sz="1600"/>
          </a:p>
          <a:p>
            <a:pPr indent="-330200" lvl="0" marL="457200" rtl="0" algn="l">
              <a:spcBef>
                <a:spcPts val="1800"/>
              </a:spcBef>
              <a:spcAft>
                <a:spcPts val="0"/>
              </a:spcAft>
              <a:buSzPts val="1600"/>
              <a:buAutoNum type="arabicPeriod"/>
            </a:pPr>
            <a:r>
              <a:rPr lang="en-US" sz="1600"/>
              <a:t>Los estudiantes preparan y dirigen la conferencia.</a:t>
            </a:r>
            <a:endParaRPr sz="1600"/>
          </a:p>
          <a:p>
            <a:pPr indent="-330200" lvl="0" marL="457200" rtl="0" algn="l">
              <a:spcBef>
                <a:spcPts val="0"/>
              </a:spcBef>
              <a:spcAft>
                <a:spcPts val="0"/>
              </a:spcAft>
              <a:buSzPts val="1600"/>
              <a:buAutoNum type="arabicPeriod"/>
            </a:pPr>
            <a:r>
              <a:rPr lang="en-US" sz="1600"/>
              <a:t>Las conferencias se llevan a cabo a la hora del informe de progreso para que los estudiantes tengan la oportunidad de corregir el curso.</a:t>
            </a:r>
            <a:endParaRPr sz="1600"/>
          </a:p>
          <a:p>
            <a:pPr indent="0" lvl="0" marL="0" rtl="0" algn="l">
              <a:spcBef>
                <a:spcPts val="1800"/>
              </a:spcBef>
              <a:spcAft>
                <a:spcPts val="0"/>
              </a:spcAft>
              <a:buNone/>
            </a:pPr>
            <a:r>
              <a:rPr lang="en-US" sz="1600"/>
              <a:t>Durante las SLC, el estudiante debe hablar sobre lo siguiente con el apoyo del maestro:</a:t>
            </a:r>
            <a:endParaRPr sz="1600"/>
          </a:p>
          <a:p>
            <a:pPr indent="-330200" lvl="0" marL="457200" rtl="0" algn="l">
              <a:spcBef>
                <a:spcPts val="1800"/>
              </a:spcBef>
              <a:spcAft>
                <a:spcPts val="0"/>
              </a:spcAft>
              <a:buSzPts val="1600"/>
              <a:buChar char="■"/>
            </a:pPr>
            <a:r>
              <a:rPr lang="en-US" sz="1600"/>
              <a:t>Éxitos académicos y áreas de mejora</a:t>
            </a:r>
            <a:endParaRPr sz="1600"/>
          </a:p>
          <a:p>
            <a:pPr indent="-330200" lvl="0" marL="457200" rtl="0" algn="l">
              <a:spcBef>
                <a:spcPts val="0"/>
              </a:spcBef>
              <a:spcAft>
                <a:spcPts val="0"/>
              </a:spcAft>
              <a:buSzPts val="1600"/>
              <a:buChar char="■"/>
            </a:pPr>
            <a:r>
              <a:rPr lang="en-US" sz="1600"/>
              <a:t>Éxito socioemocional y áreas de mejora</a:t>
            </a:r>
            <a:endParaRPr sz="1600"/>
          </a:p>
          <a:p>
            <a:pPr indent="-330200" lvl="0" marL="457200" rtl="0" algn="l">
              <a:spcBef>
                <a:spcPts val="0"/>
              </a:spcBef>
              <a:spcAft>
                <a:spcPts val="0"/>
              </a:spcAft>
              <a:buSzPts val="1600"/>
              <a:buChar char="■"/>
            </a:pPr>
            <a:r>
              <a:rPr lang="en-US" sz="1600"/>
              <a:t>Los próximos pasos que tomarán para aprovechar los éxitos y abordar las áreas de mejora</a:t>
            </a:r>
            <a:endParaRPr sz="1600"/>
          </a:p>
          <a:p>
            <a:pPr indent="0" lvl="0" marL="0" rtl="0" algn="l">
              <a:spcBef>
                <a:spcPts val="1800"/>
              </a:spcBef>
              <a:spcAft>
                <a:spcPts val="0"/>
              </a:spcAft>
              <a:buNone/>
            </a:pPr>
            <a:r>
              <a:t/>
            </a:r>
            <a:endParaRPr sz="1600"/>
          </a:p>
          <a:p>
            <a:pPr indent="0" lvl="0" marL="0" rtl="0" algn="l">
              <a:spcBef>
                <a:spcPts val="1800"/>
              </a:spcBef>
              <a:spcAft>
                <a:spcPts val="0"/>
              </a:spcAft>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4" name="Shape 334"/>
        <p:cNvGrpSpPr/>
        <p:nvPr/>
      </p:nvGrpSpPr>
      <p:grpSpPr>
        <a:xfrm>
          <a:off x="0" y="0"/>
          <a:ext cx="0" cy="0"/>
          <a:chOff x="0" y="0"/>
          <a:chExt cx="0" cy="0"/>
        </a:xfrm>
      </p:grpSpPr>
      <p:sp>
        <p:nvSpPr>
          <p:cNvPr id="335" name="Google Shape;335;p43"/>
          <p:cNvSpPr txBox="1"/>
          <p:nvPr>
            <p:ph type="title"/>
          </p:nvPr>
        </p:nvSpPr>
        <p:spPr>
          <a:xfrm>
            <a:off x="457199" y="7176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Conferencias dirigidas por estudiantes (SLCs)</a:t>
            </a:r>
            <a:endParaRPr/>
          </a:p>
        </p:txBody>
      </p:sp>
      <p:sp>
        <p:nvSpPr>
          <p:cNvPr id="336" name="Google Shape;336;p43"/>
          <p:cNvSpPr txBox="1"/>
          <p:nvPr>
            <p:ph idx="1" type="body"/>
          </p:nvPr>
        </p:nvSpPr>
        <p:spPr>
          <a:xfrm>
            <a:off x="457200" y="1860600"/>
            <a:ext cx="8274000" cy="46644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Clr>
                <a:schemeClr val="dk1"/>
              </a:buClr>
              <a:buSzPts val="1100"/>
              <a:buFont typeface="Arial"/>
              <a:buNone/>
            </a:pPr>
            <a:r>
              <a:rPr lang="en-US" sz="1800"/>
              <a:t>Las conferencias dirigidas por estudiantes se llevarán a cabo en las fechas a continuación. Wilbur Cross saldrá a las 11:00 a.m. para cada una de las fechas a continuación, de modo que haya suficiente tiempo para acomodar la programación de los SLC.</a:t>
            </a:r>
            <a:endParaRPr sz="1800"/>
          </a:p>
          <a:p>
            <a:pPr indent="0" lvl="0" marL="0" rtl="0" algn="l">
              <a:spcBef>
                <a:spcPts val="1800"/>
              </a:spcBef>
              <a:spcAft>
                <a:spcPts val="0"/>
              </a:spcAft>
              <a:buClr>
                <a:schemeClr val="dk1"/>
              </a:buClr>
              <a:buSzPts val="1100"/>
              <a:buFont typeface="Arial"/>
              <a:buNone/>
            </a:pPr>
            <a:r>
              <a:rPr lang="en-US" sz="1800"/>
              <a:t>Los maestros de aula se comunicarán con usted una o dos semanas antes de la fecha de SLC para programar un horario.</a:t>
            </a:r>
            <a:endParaRPr sz="1800"/>
          </a:p>
          <a:p>
            <a:pPr indent="0" lvl="0" marL="457200" rtl="0" algn="l">
              <a:spcBef>
                <a:spcPts val="1800"/>
              </a:spcBef>
              <a:spcAft>
                <a:spcPts val="0"/>
              </a:spcAft>
              <a:buClr>
                <a:schemeClr val="dk1"/>
              </a:buClr>
              <a:buSzPts val="1100"/>
              <a:buFont typeface="Arial"/>
              <a:buNone/>
            </a:pPr>
            <a:r>
              <a:rPr lang="en-US" sz="1800"/>
              <a:t>SLC n.º 1:</a:t>
            </a:r>
            <a:endParaRPr sz="1800"/>
          </a:p>
          <a:p>
            <a:pPr indent="0" lvl="0" marL="457200" rtl="0" algn="l">
              <a:spcBef>
                <a:spcPts val="1800"/>
              </a:spcBef>
              <a:spcAft>
                <a:spcPts val="0"/>
              </a:spcAft>
              <a:buClr>
                <a:schemeClr val="dk1"/>
              </a:buClr>
              <a:buSzPts val="1100"/>
              <a:buFont typeface="Arial"/>
              <a:buNone/>
            </a:pPr>
            <a:r>
              <a:rPr lang="en-US" sz="1800"/>
              <a:t>SLC n.º 2: </a:t>
            </a:r>
            <a:endParaRPr sz="1800"/>
          </a:p>
          <a:p>
            <a:pPr indent="0" lvl="0" marL="457200" rtl="0" algn="l">
              <a:spcBef>
                <a:spcPts val="1800"/>
              </a:spcBef>
              <a:spcAft>
                <a:spcPts val="0"/>
              </a:spcAft>
              <a:buClr>
                <a:schemeClr val="dk1"/>
              </a:buClr>
              <a:buSzPts val="1100"/>
              <a:buFont typeface="Arial"/>
              <a:buNone/>
            </a:pPr>
            <a:r>
              <a:rPr lang="en-US" sz="1800"/>
              <a:t>SLC n.º 3: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4"/>
          <p:cNvSpPr txBox="1"/>
          <p:nvPr>
            <p:ph type="title"/>
          </p:nvPr>
        </p:nvSpPr>
        <p:spPr>
          <a:xfrm>
            <a:off x="496949" y="64202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¡Mantente conectado!</a:t>
            </a:r>
            <a:endParaRPr/>
          </a:p>
        </p:txBody>
      </p:sp>
      <p:sp>
        <p:nvSpPr>
          <p:cNvPr id="343" name="Google Shape;343;p44"/>
          <p:cNvSpPr txBox="1"/>
          <p:nvPr>
            <p:ph idx="1" type="body"/>
          </p:nvPr>
        </p:nvSpPr>
        <p:spPr>
          <a:xfrm>
            <a:off x="496950" y="1705725"/>
            <a:ext cx="8388300" cy="47517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Durante el año escolar tendremos…</a:t>
            </a:r>
            <a:endParaRPr/>
          </a:p>
          <a:p>
            <a:pPr indent="-342900" lvl="0" marL="457200" rtl="0" algn="l">
              <a:spcBef>
                <a:spcPts val="1800"/>
              </a:spcBef>
              <a:spcAft>
                <a:spcPts val="0"/>
              </a:spcAft>
              <a:buSzPts val="1800"/>
              <a:buChar char="◼"/>
            </a:pPr>
            <a:r>
              <a:rPr lang="en-US"/>
              <a:t>Reuniones de nivel de grado estudiantil</a:t>
            </a:r>
            <a:endParaRPr/>
          </a:p>
          <a:p>
            <a:pPr indent="-342900" lvl="0" marL="457200" rtl="0" algn="l">
              <a:spcBef>
                <a:spcPts val="0"/>
              </a:spcBef>
              <a:spcAft>
                <a:spcPts val="0"/>
              </a:spcAft>
              <a:buSzPts val="1800"/>
              <a:buChar char="◼"/>
            </a:pPr>
            <a:r>
              <a:rPr lang="en-US"/>
              <a:t>Actividades específicas para toda la clase</a:t>
            </a:r>
            <a:endParaRPr/>
          </a:p>
          <a:p>
            <a:pPr indent="-342900" lvl="0" marL="457200" rtl="0" algn="l">
              <a:spcBef>
                <a:spcPts val="0"/>
              </a:spcBef>
              <a:spcAft>
                <a:spcPts val="0"/>
              </a:spcAft>
              <a:buSzPts val="1800"/>
              <a:buChar char="◼"/>
            </a:pPr>
            <a:r>
              <a:rPr lang="en-US"/>
              <a:t>Actividades específicas de toda la academia</a:t>
            </a:r>
            <a:endParaRPr/>
          </a:p>
          <a:p>
            <a:pPr indent="-342900" lvl="0" marL="457200" rtl="0" algn="l">
              <a:spcBef>
                <a:spcPts val="0"/>
              </a:spcBef>
              <a:spcAft>
                <a:spcPts val="0"/>
              </a:spcAft>
              <a:buSzPts val="1800"/>
              <a:buChar char="◼"/>
            </a:pPr>
            <a:r>
              <a:rPr lang="en-US"/>
              <a:t>Asambleas con Director y Administración</a:t>
            </a:r>
            <a:endParaRPr/>
          </a:p>
          <a:p>
            <a:pPr indent="0" lvl="0" marL="0" rtl="0" algn="l">
              <a:spcBef>
                <a:spcPts val="1800"/>
              </a:spcBef>
              <a:spcAft>
                <a:spcPts val="0"/>
              </a:spcAft>
              <a:buNone/>
            </a:pPr>
            <a:r>
              <a:rPr lang="en-US"/>
              <a:t>Juniors y Seniors, asegúrese de estar buscando...</a:t>
            </a:r>
            <a:endParaRPr/>
          </a:p>
          <a:p>
            <a:pPr indent="-342900" lvl="0" marL="457200" rtl="0" algn="l">
              <a:spcBef>
                <a:spcPts val="1800"/>
              </a:spcBef>
              <a:spcAft>
                <a:spcPts val="0"/>
              </a:spcAft>
              <a:buSzPts val="1800"/>
              <a:buChar char="◼"/>
            </a:pPr>
            <a:r>
              <a:rPr lang="en-US"/>
              <a:t>Información y fechas para PSAT, SAT y NGSS</a:t>
            </a:r>
            <a:endParaRPr/>
          </a:p>
          <a:p>
            <a:pPr indent="-342900" lvl="0" marL="457200" rtl="0" algn="l">
              <a:spcBef>
                <a:spcPts val="0"/>
              </a:spcBef>
              <a:spcAft>
                <a:spcPts val="0"/>
              </a:spcAft>
              <a:buSzPts val="1800"/>
              <a:buChar char="◼"/>
            </a:pPr>
            <a:r>
              <a:rPr lang="en-US"/>
              <a:t>Reuniones junior con consejeros</a:t>
            </a:r>
            <a:endParaRPr/>
          </a:p>
          <a:p>
            <a:pPr indent="-342900" lvl="0" marL="457200" rtl="0" algn="l">
              <a:spcBef>
                <a:spcPts val="0"/>
              </a:spcBef>
              <a:spcAft>
                <a:spcPts val="0"/>
              </a:spcAft>
              <a:buSzPts val="1800"/>
              <a:buChar char="◼"/>
            </a:pPr>
            <a:r>
              <a:rPr lang="en-US"/>
              <a:t>Reuniones de adultos mayores para padres y estudiantes con consejeros escolares</a:t>
            </a:r>
            <a:endParaRPr/>
          </a:p>
          <a:p>
            <a:pPr indent="-342900" lvl="0" marL="457200" rtl="0" algn="l">
              <a:spcBef>
                <a:spcPts val="0"/>
              </a:spcBef>
              <a:spcAft>
                <a:spcPts val="0"/>
              </a:spcAft>
              <a:buSzPts val="1800"/>
              <a:buChar char="◼"/>
            </a:pPr>
            <a:r>
              <a:rPr lang="en-US"/>
              <a:t>Cuotas de 12o grado</a:t>
            </a:r>
            <a:endParaRPr/>
          </a:p>
          <a:p>
            <a:pPr indent="-342900" lvl="0" marL="457200" rtl="0" algn="l">
              <a:spcBef>
                <a:spcPts val="0"/>
              </a:spcBef>
              <a:spcAft>
                <a:spcPts val="0"/>
              </a:spcAft>
              <a:buSzPts val="1800"/>
              <a:buChar char="◼"/>
            </a:pPr>
            <a:r>
              <a:rPr lang="en-US"/>
              <a:t>Actividades para estudiantes de 12o grado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45"/>
          <p:cNvPicPr preferRelativeResize="0"/>
          <p:nvPr/>
        </p:nvPicPr>
        <p:blipFill>
          <a:blip r:embed="rId3">
            <a:alphaModFix/>
          </a:blip>
          <a:stretch>
            <a:fillRect/>
          </a:stretch>
        </p:blipFill>
        <p:spPr>
          <a:xfrm>
            <a:off x="3301973" y="297325"/>
            <a:ext cx="4839853" cy="6263351"/>
          </a:xfrm>
          <a:prstGeom prst="rect">
            <a:avLst/>
          </a:prstGeom>
          <a:noFill/>
          <a:ln>
            <a:noFill/>
          </a:ln>
        </p:spPr>
      </p:pic>
      <p:sp>
        <p:nvSpPr>
          <p:cNvPr id="350" name="Google Shape;350;p45"/>
          <p:cNvSpPr txBox="1"/>
          <p:nvPr/>
        </p:nvSpPr>
        <p:spPr>
          <a:xfrm>
            <a:off x="205850" y="1410050"/>
            <a:ext cx="3000000" cy="363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Su consejero escolar puede revisar su expediente académico con usted.</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Su </a:t>
            </a:r>
            <a:r>
              <a:rPr lang="en-US">
                <a:solidFill>
                  <a:schemeClr val="dk1"/>
                </a:solidFill>
                <a:latin typeface="Century Gothic"/>
                <a:ea typeface="Century Gothic"/>
                <a:cs typeface="Century Gothic"/>
                <a:sym typeface="Century Gothic"/>
              </a:rPr>
              <a:t>expediente académico oficial </a:t>
            </a:r>
            <a:r>
              <a:rPr lang="en-US">
                <a:solidFill>
                  <a:schemeClr val="dk1"/>
                </a:solidFill>
                <a:latin typeface="Century Gothic"/>
                <a:ea typeface="Century Gothic"/>
                <a:cs typeface="Century Gothic"/>
                <a:sym typeface="Century Gothic"/>
              </a:rPr>
              <a:t>muestra las clases que ha tomado cada año junto con su GPA y asistencia para cada año en el que está inscrito.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La información sobre el año escolar actual no está en el expediente académico oficial hasta el cierre del año escolar (o si necesita darse de baja de Wilbur Cross).</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type="title"/>
          </p:nvPr>
        </p:nvSpPr>
        <p:spPr>
          <a:xfrm>
            <a:off x="606275" y="82000"/>
            <a:ext cx="7388400" cy="725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Becas de New Haven </a:t>
            </a:r>
            <a:endParaRPr/>
          </a:p>
        </p:txBody>
      </p:sp>
      <p:sp>
        <p:nvSpPr>
          <p:cNvPr id="357" name="Google Shape;357;p46"/>
          <p:cNvSpPr txBox="1"/>
          <p:nvPr>
            <p:ph idx="1" type="body"/>
          </p:nvPr>
        </p:nvSpPr>
        <p:spPr>
          <a:xfrm>
            <a:off x="812250" y="1892607"/>
            <a:ext cx="3566100" cy="639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solidFill>
                  <a:srgbClr val="000000"/>
                </a:solidFill>
              </a:rPr>
              <a:t>Promesa de </a:t>
            </a:r>
            <a:r>
              <a:rPr lang="en-US">
                <a:solidFill>
                  <a:srgbClr val="000000"/>
                </a:solidFill>
              </a:rPr>
              <a:t>New Haven </a:t>
            </a:r>
            <a:endParaRPr>
              <a:solidFill>
                <a:srgbClr val="000000"/>
              </a:solidFill>
            </a:endParaRPr>
          </a:p>
        </p:txBody>
      </p:sp>
      <p:sp>
        <p:nvSpPr>
          <p:cNvPr id="358" name="Google Shape;358;p46"/>
          <p:cNvSpPr txBox="1"/>
          <p:nvPr>
            <p:ph idx="2" type="body"/>
          </p:nvPr>
        </p:nvSpPr>
        <p:spPr>
          <a:xfrm>
            <a:off x="457200" y="2366375"/>
            <a:ext cx="4276200" cy="34368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lang="en-US" sz="1500">
                <a:solidFill>
                  <a:schemeClr val="dk1"/>
                </a:solidFill>
              </a:rPr>
              <a:t>Beca completa para un colegio o universidad pública de 2 o 4 años en CT o hasta $2,500 anuales para un colegio o universidad estatal privada sin fines de lucro para graduados de secundaria elegibles.</a:t>
            </a:r>
            <a:endParaRPr sz="1400"/>
          </a:p>
          <a:p>
            <a:pPr indent="0" lvl="0" marL="0" rtl="0" algn="l">
              <a:spcBef>
                <a:spcPts val="1800"/>
              </a:spcBef>
              <a:spcAft>
                <a:spcPts val="0"/>
              </a:spcAft>
              <a:buNone/>
            </a:pPr>
            <a:r>
              <a:rPr b="1" lang="en-US" sz="1600"/>
              <a:t>Requisitos</a:t>
            </a:r>
            <a:endParaRPr b="1" sz="1600"/>
          </a:p>
          <a:p>
            <a:pPr indent="-298450" lvl="0" marL="457200" rtl="0" algn="l">
              <a:lnSpc>
                <a:spcPct val="115000"/>
              </a:lnSpc>
              <a:spcBef>
                <a:spcPts val="1200"/>
              </a:spcBef>
              <a:spcAft>
                <a:spcPts val="0"/>
              </a:spcAft>
              <a:buClr>
                <a:srgbClr val="980000"/>
              </a:buClr>
              <a:buSzPts val="1100"/>
              <a:buFont typeface="Arial"/>
              <a:buChar char="◼"/>
            </a:pPr>
            <a:r>
              <a:rPr lang="en-US" sz="1600"/>
              <a:t>Residente de New Haven</a:t>
            </a:r>
            <a:endParaRPr sz="1600"/>
          </a:p>
          <a:p>
            <a:pPr indent="-298450" lvl="0" marL="457200" rtl="0" algn="l">
              <a:lnSpc>
                <a:spcPct val="115000"/>
              </a:lnSpc>
              <a:spcBef>
                <a:spcPts val="0"/>
              </a:spcBef>
              <a:spcAft>
                <a:spcPts val="0"/>
              </a:spcAft>
              <a:buClr>
                <a:srgbClr val="980000"/>
              </a:buClr>
              <a:buSzPts val="1100"/>
              <a:buFont typeface="Arial"/>
              <a:buChar char="◼"/>
            </a:pPr>
            <a:r>
              <a:rPr lang="en-US" sz="1600"/>
              <a:t>GPA de 3.0 o superior</a:t>
            </a:r>
            <a:endParaRPr sz="1600"/>
          </a:p>
          <a:p>
            <a:pPr indent="-298450" lvl="0" marL="457200" rtl="0" algn="l">
              <a:lnSpc>
                <a:spcPct val="115000"/>
              </a:lnSpc>
              <a:spcBef>
                <a:spcPts val="0"/>
              </a:spcBef>
              <a:spcAft>
                <a:spcPts val="0"/>
              </a:spcAft>
              <a:buClr>
                <a:srgbClr val="980000"/>
              </a:buClr>
              <a:buSzPts val="1100"/>
              <a:buFont typeface="Arial"/>
              <a:buChar char="◼"/>
            </a:pPr>
            <a:r>
              <a:rPr lang="en-US" sz="1600"/>
              <a:t>Un historial disciplinario positivo</a:t>
            </a:r>
            <a:endParaRPr sz="1600"/>
          </a:p>
          <a:p>
            <a:pPr indent="-298450" lvl="0" marL="457200" rtl="0" algn="l">
              <a:lnSpc>
                <a:spcPct val="115000"/>
              </a:lnSpc>
              <a:spcBef>
                <a:spcPts val="0"/>
              </a:spcBef>
              <a:spcAft>
                <a:spcPts val="0"/>
              </a:spcAft>
              <a:buClr>
                <a:srgbClr val="980000"/>
              </a:buClr>
              <a:buSzPts val="1100"/>
              <a:buFont typeface="Arial"/>
              <a:buChar char="◼"/>
            </a:pPr>
            <a:r>
              <a:rPr lang="en-US" sz="1600"/>
              <a:t>40 horas de servicio comunitario</a:t>
            </a:r>
            <a:endParaRPr sz="1600"/>
          </a:p>
          <a:p>
            <a:pPr indent="-298450" lvl="0" marL="457200" rtl="0" algn="l">
              <a:lnSpc>
                <a:spcPct val="115000"/>
              </a:lnSpc>
              <a:spcBef>
                <a:spcPts val="0"/>
              </a:spcBef>
              <a:spcAft>
                <a:spcPts val="0"/>
              </a:spcAft>
              <a:buClr>
                <a:srgbClr val="980000"/>
              </a:buClr>
              <a:buSzPts val="1100"/>
              <a:buFont typeface="Arial"/>
              <a:buChar char="◼"/>
            </a:pPr>
            <a:r>
              <a:rPr lang="en-US" sz="1600"/>
              <a:t>90% o mejor registro de asistencia (no más de 72 ausencias durante 4 años)</a:t>
            </a:r>
            <a:endParaRPr sz="1600"/>
          </a:p>
        </p:txBody>
      </p:sp>
      <p:sp>
        <p:nvSpPr>
          <p:cNvPr id="359" name="Google Shape;359;p46"/>
          <p:cNvSpPr txBox="1"/>
          <p:nvPr>
            <p:ph idx="3" type="body"/>
          </p:nvPr>
        </p:nvSpPr>
        <p:spPr>
          <a:xfrm>
            <a:off x="5136641" y="1892607"/>
            <a:ext cx="3566100" cy="639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solidFill>
                  <a:srgbClr val="000000"/>
                </a:solidFill>
              </a:rPr>
              <a:t>Pasaporte a la </a:t>
            </a:r>
            <a:r>
              <a:rPr lang="en-US">
                <a:solidFill>
                  <a:srgbClr val="000000"/>
                </a:solidFill>
              </a:rPr>
              <a:t>Promesa</a:t>
            </a:r>
            <a:endParaRPr>
              <a:solidFill>
                <a:srgbClr val="000000"/>
              </a:solidFill>
            </a:endParaRPr>
          </a:p>
        </p:txBody>
      </p:sp>
      <p:sp>
        <p:nvSpPr>
          <p:cNvPr id="360" name="Google Shape;360;p46"/>
          <p:cNvSpPr txBox="1"/>
          <p:nvPr>
            <p:ph idx="4" type="body"/>
          </p:nvPr>
        </p:nvSpPr>
        <p:spPr>
          <a:xfrm>
            <a:off x="4870175" y="2366375"/>
            <a:ext cx="3988200" cy="34368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lang="en-US" sz="1500">
                <a:solidFill>
                  <a:schemeClr val="dk1"/>
                </a:solidFill>
              </a:rPr>
              <a:t>20 becas únicas de $1,000. Los beneficiarios de pasaportes que mantengan un GPA de 2.0 o superior cada semestre de su primer año serán elegibles para una beca completa de New Haven Promise en años futuros.</a:t>
            </a:r>
            <a:endParaRPr sz="1400"/>
          </a:p>
          <a:p>
            <a:pPr indent="0" lvl="0" marL="0" rtl="0" algn="l">
              <a:spcBef>
                <a:spcPts val="1800"/>
              </a:spcBef>
              <a:spcAft>
                <a:spcPts val="0"/>
              </a:spcAft>
              <a:buNone/>
            </a:pPr>
            <a:r>
              <a:rPr b="1" lang="en-US" sz="1600"/>
              <a:t>Requisitos</a:t>
            </a:r>
            <a:endParaRPr b="1" sz="1600"/>
          </a:p>
          <a:p>
            <a:pPr indent="-292100" lvl="0" marL="457200" rtl="0" algn="l">
              <a:lnSpc>
                <a:spcPct val="115000"/>
              </a:lnSpc>
              <a:spcBef>
                <a:spcPts val="1200"/>
              </a:spcBef>
              <a:spcAft>
                <a:spcPts val="0"/>
              </a:spcAft>
              <a:buClr>
                <a:srgbClr val="980000"/>
              </a:buClr>
              <a:buSzPts val="1000"/>
              <a:buFont typeface="Arial"/>
              <a:buChar char="◼"/>
            </a:pPr>
            <a:r>
              <a:rPr lang="en-US" sz="1500"/>
              <a:t>Residente de New Haven</a:t>
            </a:r>
            <a:endParaRPr sz="1500"/>
          </a:p>
          <a:p>
            <a:pPr indent="-292100" lvl="0" marL="457200" rtl="0" algn="l">
              <a:lnSpc>
                <a:spcPct val="115000"/>
              </a:lnSpc>
              <a:spcBef>
                <a:spcPts val="0"/>
              </a:spcBef>
              <a:spcAft>
                <a:spcPts val="0"/>
              </a:spcAft>
              <a:buClr>
                <a:srgbClr val="980000"/>
              </a:buClr>
              <a:buSzPts val="1000"/>
              <a:buFont typeface="Arial"/>
              <a:buChar char="◼"/>
            </a:pPr>
            <a:r>
              <a:rPr lang="en-US" sz="1500"/>
              <a:t>GPA entre 2.5-2.99</a:t>
            </a:r>
            <a:endParaRPr sz="1500"/>
          </a:p>
          <a:p>
            <a:pPr indent="-292100" lvl="0" marL="457200" rtl="0" algn="l">
              <a:lnSpc>
                <a:spcPct val="115000"/>
              </a:lnSpc>
              <a:spcBef>
                <a:spcPts val="0"/>
              </a:spcBef>
              <a:spcAft>
                <a:spcPts val="0"/>
              </a:spcAft>
              <a:buClr>
                <a:srgbClr val="980000"/>
              </a:buClr>
              <a:buSzPts val="1000"/>
              <a:buFont typeface="Arial"/>
              <a:buChar char="◼"/>
            </a:pPr>
            <a:r>
              <a:rPr lang="en-US" sz="1500"/>
              <a:t>Un historial disciplinario positivo</a:t>
            </a:r>
            <a:endParaRPr sz="1500"/>
          </a:p>
          <a:p>
            <a:pPr indent="-292100" lvl="0" marL="457200" rtl="0" algn="l">
              <a:lnSpc>
                <a:spcPct val="115000"/>
              </a:lnSpc>
              <a:spcBef>
                <a:spcPts val="0"/>
              </a:spcBef>
              <a:spcAft>
                <a:spcPts val="0"/>
              </a:spcAft>
              <a:buClr>
                <a:srgbClr val="980000"/>
              </a:buClr>
              <a:buSzPts val="1000"/>
              <a:buFont typeface="Arial"/>
              <a:buChar char="◼"/>
            </a:pPr>
            <a:r>
              <a:rPr lang="en-US" sz="1500"/>
              <a:t>40 horas de servicio comunitario</a:t>
            </a:r>
            <a:endParaRPr sz="1500"/>
          </a:p>
          <a:p>
            <a:pPr indent="-292100" lvl="0" marL="457200" rtl="0" algn="l">
              <a:lnSpc>
                <a:spcPct val="115000"/>
              </a:lnSpc>
              <a:spcBef>
                <a:spcPts val="0"/>
              </a:spcBef>
              <a:spcAft>
                <a:spcPts val="0"/>
              </a:spcAft>
              <a:buClr>
                <a:srgbClr val="980000"/>
              </a:buClr>
              <a:buSzPts val="1000"/>
              <a:buFont typeface="Arial"/>
              <a:buChar char="◼"/>
            </a:pPr>
            <a:r>
              <a:rPr lang="en-US" sz="1500"/>
              <a:t>90% o mejor registro de asistencia (no más de 72 ausencias durante 4 años)</a:t>
            </a:r>
            <a:endParaRPr sz="1500"/>
          </a:p>
        </p:txBody>
      </p:sp>
      <p:pic>
        <p:nvPicPr>
          <p:cNvPr id="361" name="Google Shape;361;p46"/>
          <p:cNvPicPr preferRelativeResize="0"/>
          <p:nvPr/>
        </p:nvPicPr>
        <p:blipFill rotWithShape="1">
          <a:blip r:embed="rId3">
            <a:alphaModFix/>
          </a:blip>
          <a:srcRect b="0" l="0" r="0" t="0"/>
          <a:stretch/>
        </p:blipFill>
        <p:spPr>
          <a:xfrm>
            <a:off x="1451175" y="807700"/>
            <a:ext cx="5698599" cy="1004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type="title"/>
          </p:nvPr>
        </p:nvSpPr>
        <p:spPr>
          <a:xfrm>
            <a:off x="443549" y="7443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Cuenta de </a:t>
            </a:r>
            <a:r>
              <a:rPr lang="en-US"/>
              <a:t>PowerSchool</a:t>
            </a:r>
            <a:endParaRPr i="1" sz="2300"/>
          </a:p>
        </p:txBody>
      </p:sp>
      <p:sp>
        <p:nvSpPr>
          <p:cNvPr id="368" name="Google Shape;368;p47"/>
          <p:cNvSpPr txBox="1"/>
          <p:nvPr>
            <p:ph idx="1" type="body"/>
          </p:nvPr>
        </p:nvSpPr>
        <p:spPr>
          <a:xfrm>
            <a:off x="520450" y="1643825"/>
            <a:ext cx="82569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Clr>
                <a:schemeClr val="dk1"/>
              </a:buClr>
              <a:buSzPts val="1100"/>
              <a:buFont typeface="Arial"/>
              <a:buNone/>
            </a:pPr>
            <a:r>
              <a:rPr lang="en-US" sz="1600"/>
              <a:t>PowerSchool es la plataforma electrónica donde los estudiantes y sus padres/tutores pueden encontrar su horario de clases, revisar sus tareas para cada clase, las calificaciones de las tareas y del período de calificaciones, la asistencia diaria y la asistencia a clases. Los maestros actualizan las calificaciones al menos cada dos semanas en PowerSchool y la asistencia se mantiene durante todo el día escolar todos los días en PowerSchool.</a:t>
            </a:r>
            <a:endParaRPr sz="1600"/>
          </a:p>
          <a:p>
            <a:pPr indent="0" lvl="0" marL="0" rtl="0" algn="l">
              <a:spcBef>
                <a:spcPts val="1800"/>
              </a:spcBef>
              <a:spcAft>
                <a:spcPts val="0"/>
              </a:spcAft>
              <a:buClr>
                <a:schemeClr val="dk1"/>
              </a:buClr>
              <a:buSzPts val="1100"/>
              <a:buFont typeface="Arial"/>
              <a:buNone/>
            </a:pPr>
            <a:r>
              <a:rPr b="1" lang="en-US" sz="1600"/>
              <a:t>Es fundamental que </a:t>
            </a:r>
            <a:r>
              <a:rPr b="1" lang="en-US" sz="1600" u="sng"/>
              <a:t>los estudiantes y sus familias</a:t>
            </a:r>
            <a:r>
              <a:rPr b="1" lang="en-US" sz="1600"/>
              <a:t> conozcan su información de inicio de sesión de PowerSchool desde el comienzo del año para que puedan monitorear el progreso académico y la asistencia durante todo el año escolar.</a:t>
            </a:r>
            <a:endParaRPr b="1" sz="1600"/>
          </a:p>
          <a:p>
            <a:pPr indent="0" lvl="0" marL="0" rtl="0" algn="l">
              <a:spcBef>
                <a:spcPts val="1800"/>
              </a:spcBef>
              <a:spcAft>
                <a:spcPts val="0"/>
              </a:spcAft>
              <a:buClr>
                <a:schemeClr val="dk1"/>
              </a:buClr>
              <a:buSzPts val="1100"/>
              <a:buFont typeface="Arial"/>
              <a:buNone/>
            </a:pPr>
            <a:r>
              <a:rPr b="1" lang="en-US" sz="1600" u="sng"/>
              <a:t>Las cuentas PowerSchool también son necesarias para completar en línea la documentación de orientación de comienzo de año</a:t>
            </a:r>
            <a:r>
              <a:rPr b="1" lang="en-US" sz="1600"/>
              <a:t>.</a:t>
            </a:r>
            <a:endParaRPr b="1" sz="1600"/>
          </a:p>
          <a:p>
            <a:pPr indent="0" lvl="0" marL="0" rtl="0" algn="l">
              <a:spcBef>
                <a:spcPts val="1800"/>
              </a:spcBef>
              <a:spcAft>
                <a:spcPts val="0"/>
              </a:spcAft>
              <a:buClr>
                <a:schemeClr val="dk1"/>
              </a:buClr>
              <a:buSzPts val="1100"/>
              <a:buFont typeface="Arial"/>
              <a:buNone/>
            </a:pPr>
            <a:r>
              <a:rPr lang="en-US" sz="1600"/>
              <a:t>Si no está seguro de su información de inicio de sesión, pregúntele a su maestro de aula cuándo comienza la escuela o comuníquese con su consejero escolar.</a:t>
            </a:r>
            <a:endParaRPr sz="1600"/>
          </a:p>
          <a:p>
            <a:pPr indent="0" lvl="0" marL="0" rtl="0" algn="l">
              <a:spcBef>
                <a:spcPts val="1800"/>
              </a:spcBef>
              <a:spcAft>
                <a:spcPts val="0"/>
              </a:spcAft>
              <a:buNone/>
            </a:pPr>
            <a:r>
              <a:t/>
            </a:r>
            <a:endParaRPr sz="1600"/>
          </a:p>
        </p:txBody>
      </p:sp>
      <p:pic>
        <p:nvPicPr>
          <p:cNvPr id="369" name="Google Shape;369;p47"/>
          <p:cNvPicPr preferRelativeResize="0"/>
          <p:nvPr/>
        </p:nvPicPr>
        <p:blipFill>
          <a:blip r:embed="rId3">
            <a:alphaModFix/>
          </a:blip>
          <a:stretch>
            <a:fillRect/>
          </a:stretch>
        </p:blipFill>
        <p:spPr>
          <a:xfrm>
            <a:off x="6401601" y="5713200"/>
            <a:ext cx="2220974" cy="852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type="title"/>
          </p:nvPr>
        </p:nvSpPr>
        <p:spPr>
          <a:xfrm>
            <a:off x="443549" y="744375"/>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E-Hall Pass</a:t>
            </a:r>
            <a:endParaRPr i="1" sz="2300"/>
          </a:p>
        </p:txBody>
      </p:sp>
      <p:sp>
        <p:nvSpPr>
          <p:cNvPr id="376" name="Google Shape;376;p48"/>
          <p:cNvSpPr txBox="1"/>
          <p:nvPr>
            <p:ph idx="1" type="body"/>
          </p:nvPr>
        </p:nvSpPr>
        <p:spPr>
          <a:xfrm>
            <a:off x="443550" y="2004775"/>
            <a:ext cx="82569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Clr>
                <a:schemeClr val="dk1"/>
              </a:buClr>
              <a:buSzPts val="1100"/>
              <a:buFont typeface="Arial"/>
              <a:buNone/>
            </a:pPr>
            <a:r>
              <a:rPr lang="en-US" sz="1600"/>
              <a:t>Wilbur Cross utilizará el sistema E-Hall Pass a partir de este año escolar.</a:t>
            </a:r>
            <a:endParaRPr sz="1600"/>
          </a:p>
          <a:p>
            <a:pPr indent="0" lvl="0" marL="0" rtl="0" algn="l">
              <a:spcBef>
                <a:spcPts val="1800"/>
              </a:spcBef>
              <a:spcAft>
                <a:spcPts val="0"/>
              </a:spcAft>
              <a:buClr>
                <a:schemeClr val="dk1"/>
              </a:buClr>
              <a:buSzPts val="1100"/>
              <a:buFont typeface="Arial"/>
              <a:buNone/>
            </a:pPr>
            <a:r>
              <a:rPr b="1" lang="en-US" sz="1600"/>
              <a:t>Es fundamental que todos los estudiantes tengan la solicitud de pase E-Hall en su teléfono para que puedan solicitar pases (por ejemplo, para ir al baño) y recibir solicitudes de citas y pases (por ejemplo, una cita con su consejero escolar).</a:t>
            </a:r>
            <a:endParaRPr b="1" sz="1600"/>
          </a:p>
          <a:p>
            <a:pPr indent="0" lvl="0" marL="0" rtl="0" algn="l">
              <a:spcBef>
                <a:spcPts val="1800"/>
              </a:spcBef>
              <a:spcAft>
                <a:spcPts val="0"/>
              </a:spcAft>
              <a:buNone/>
            </a:pPr>
            <a:r>
              <a:t/>
            </a:r>
            <a:endParaRPr sz="1600"/>
          </a:p>
          <a:p>
            <a:pPr indent="0" lvl="0" marL="0" rtl="0" algn="l">
              <a:spcBef>
                <a:spcPts val="1800"/>
              </a:spcBef>
              <a:spcAft>
                <a:spcPts val="0"/>
              </a:spcAft>
              <a:buNone/>
            </a:pPr>
            <a:r>
              <a:t/>
            </a:r>
            <a:endParaRPr sz="1600"/>
          </a:p>
        </p:txBody>
      </p:sp>
      <p:pic>
        <p:nvPicPr>
          <p:cNvPr id="377" name="Google Shape;377;p48"/>
          <p:cNvPicPr preferRelativeResize="0"/>
          <p:nvPr/>
        </p:nvPicPr>
        <p:blipFill>
          <a:blip r:embed="rId3">
            <a:alphaModFix/>
          </a:blip>
          <a:stretch>
            <a:fillRect/>
          </a:stretch>
        </p:blipFill>
        <p:spPr>
          <a:xfrm>
            <a:off x="1829700" y="3565273"/>
            <a:ext cx="5122349" cy="3185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457200" y="91440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Apertura de la escuela</a:t>
            </a:r>
            <a:endParaRPr/>
          </a:p>
        </p:txBody>
      </p:sp>
      <p:sp>
        <p:nvSpPr>
          <p:cNvPr id="384" name="Google Shape;384;p49"/>
          <p:cNvSpPr txBox="1"/>
          <p:nvPr>
            <p:ph idx="1" type="body"/>
          </p:nvPr>
        </p:nvSpPr>
        <p:spPr>
          <a:xfrm>
            <a:off x="414900" y="2057400"/>
            <a:ext cx="8314200" cy="43023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1200"/>
              </a:spcBef>
              <a:spcAft>
                <a:spcPts val="0"/>
              </a:spcAft>
              <a:buClr>
                <a:srgbClr val="980000"/>
              </a:buClr>
              <a:buSzPts val="1900"/>
              <a:buFont typeface="Century Gothic"/>
              <a:buChar char="◼"/>
            </a:pPr>
            <a:r>
              <a:rPr lang="en-US" sz="1900">
                <a:solidFill>
                  <a:schemeClr val="dk1"/>
                </a:solidFill>
              </a:rPr>
              <a:t>El </a:t>
            </a:r>
            <a:r>
              <a:rPr b="1" lang="en-US" sz="1900">
                <a:solidFill>
                  <a:schemeClr val="dk1"/>
                </a:solidFill>
              </a:rPr>
              <a:t>31 de agosto</a:t>
            </a:r>
            <a:r>
              <a:rPr lang="en-US" sz="1900">
                <a:solidFill>
                  <a:schemeClr val="dk1"/>
                </a:solidFill>
              </a:rPr>
              <a:t> </a:t>
            </a:r>
            <a:r>
              <a:rPr b="1" lang="en-US" sz="1900">
                <a:solidFill>
                  <a:schemeClr val="dk1"/>
                </a:solidFill>
              </a:rPr>
              <a:t>de 2023</a:t>
            </a:r>
            <a:r>
              <a:rPr lang="en-US" sz="1900">
                <a:solidFill>
                  <a:schemeClr val="dk1"/>
                </a:solidFill>
              </a:rPr>
              <a:t> </a:t>
            </a:r>
            <a:r>
              <a:rPr b="1" lang="en-US" sz="1900">
                <a:solidFill>
                  <a:schemeClr val="dk1"/>
                </a:solidFill>
              </a:rPr>
              <a:t>es el primer día</a:t>
            </a:r>
            <a:r>
              <a:rPr lang="en-US" sz="1900">
                <a:solidFill>
                  <a:schemeClr val="dk1"/>
                </a:solidFill>
              </a:rPr>
              <a:t> de clases en Wilbur Cross para todos los estudiantes.</a:t>
            </a:r>
            <a:br>
              <a:rPr lang="en-US" sz="1900">
                <a:solidFill>
                  <a:schemeClr val="dk1"/>
                </a:solidFill>
              </a:rPr>
            </a:br>
            <a:endParaRPr sz="1900">
              <a:solidFill>
                <a:schemeClr val="dk1"/>
              </a:solidFill>
            </a:endParaRPr>
          </a:p>
          <a:p>
            <a:pPr indent="-349250" lvl="0" marL="457200" rtl="0" algn="l">
              <a:lnSpc>
                <a:spcPct val="115000"/>
              </a:lnSpc>
              <a:spcBef>
                <a:spcPts val="0"/>
              </a:spcBef>
              <a:spcAft>
                <a:spcPts val="0"/>
              </a:spcAft>
              <a:buClr>
                <a:srgbClr val="980000"/>
              </a:buClr>
              <a:buSzPts val="1900"/>
              <a:buFont typeface="Century Gothic"/>
              <a:buChar char="◼"/>
            </a:pPr>
            <a:r>
              <a:rPr lang="en-US" sz="1900">
                <a:solidFill>
                  <a:schemeClr val="dk1"/>
                </a:solidFill>
              </a:rPr>
              <a:t>Los estudiantes nuevos y de décimo grado: Hay que presentar su Evaluación de salud CT e </a:t>
            </a:r>
            <a:r>
              <a:rPr lang="en-US" sz="1900">
                <a:solidFill>
                  <a:schemeClr val="dk1"/>
                </a:solidFill>
              </a:rPr>
              <a:t>inmunizaciones</a:t>
            </a:r>
            <a:r>
              <a:rPr lang="en-US" sz="1900">
                <a:solidFill>
                  <a:schemeClr val="dk1"/>
                </a:solidFill>
              </a:rPr>
              <a:t> antes del primer día de clases </a:t>
            </a:r>
            <a:r>
              <a:rPr i="1" lang="en-US" sz="1900">
                <a:solidFill>
                  <a:schemeClr val="dk1"/>
                </a:solidFill>
              </a:rPr>
              <a:t>o no podrán asistir a la escuela</a:t>
            </a:r>
            <a:r>
              <a:rPr lang="en-US" sz="1900">
                <a:solidFill>
                  <a:schemeClr val="dk1"/>
                </a:solidFill>
              </a:rPr>
              <a:t>.</a:t>
            </a:r>
            <a:br>
              <a:rPr i="1" lang="en-US" sz="1900">
                <a:solidFill>
                  <a:schemeClr val="dk1"/>
                </a:solidFill>
              </a:rPr>
            </a:br>
            <a:endParaRPr i="1" sz="1900">
              <a:solidFill>
                <a:schemeClr val="dk1"/>
              </a:solidFill>
            </a:endParaRPr>
          </a:p>
          <a:p>
            <a:pPr indent="-349250" lvl="0" marL="457200" rtl="0" algn="l">
              <a:lnSpc>
                <a:spcPct val="115000"/>
              </a:lnSpc>
              <a:spcBef>
                <a:spcPts val="0"/>
              </a:spcBef>
              <a:spcAft>
                <a:spcPts val="0"/>
              </a:spcAft>
              <a:buClr>
                <a:srgbClr val="980000"/>
              </a:buClr>
              <a:buSzPts val="1900"/>
              <a:buFont typeface="Century Gothic"/>
              <a:buChar char="◼"/>
            </a:pPr>
            <a:r>
              <a:rPr lang="en-US" sz="1900">
                <a:solidFill>
                  <a:schemeClr val="dk1"/>
                </a:solidFill>
              </a:rPr>
              <a:t>Se espera que todos los estudiantes estén en la escuela 5 días a la semana. Deben llegar a más tardar a las 7:20 a. m. cada día y finaliza el día a las 2:00 p.m. cada día.</a:t>
            </a:r>
            <a:endParaRPr sz="1900">
              <a:solidFill>
                <a:schemeClr val="dk1"/>
              </a:solidFill>
            </a:endParaRPr>
          </a:p>
          <a:p>
            <a:pPr indent="0" lvl="0" marL="0" rtl="0" algn="l">
              <a:spcBef>
                <a:spcPts val="1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3"/>
          <p:cNvPicPr preferRelativeResize="0"/>
          <p:nvPr/>
        </p:nvPicPr>
        <p:blipFill>
          <a:blip r:embed="rId3">
            <a:alphaModFix/>
          </a:blip>
          <a:stretch>
            <a:fillRect/>
          </a:stretch>
        </p:blipFill>
        <p:spPr>
          <a:xfrm>
            <a:off x="220350" y="1163263"/>
            <a:ext cx="7264024" cy="421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312250" y="31995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Horario</a:t>
            </a:r>
            <a:endParaRPr/>
          </a:p>
        </p:txBody>
      </p:sp>
      <p:graphicFrame>
        <p:nvGraphicFramePr>
          <p:cNvPr id="391" name="Google Shape;391;p50"/>
          <p:cNvGraphicFramePr/>
          <p:nvPr/>
        </p:nvGraphicFramePr>
        <p:xfrm>
          <a:off x="519888" y="1571725"/>
          <a:ext cx="3000000" cy="3000000"/>
        </p:xfrm>
        <a:graphic>
          <a:graphicData uri="http://schemas.openxmlformats.org/drawingml/2006/table">
            <a:tbl>
              <a:tblPr>
                <a:noFill/>
                <a:tableStyleId>{6F948047-56F7-49A0-90EF-253514BD562E}</a:tableStyleId>
              </a:tblPr>
              <a:tblGrid>
                <a:gridCol w="1213275"/>
                <a:gridCol w="1081800"/>
                <a:gridCol w="1645275"/>
                <a:gridCol w="1864425"/>
                <a:gridCol w="1153100"/>
              </a:tblGrid>
              <a:tr h="438075">
                <a:tc gridSpan="5">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Horario completo</a:t>
                      </a:r>
                      <a:r>
                        <a:rPr b="1" lang="en-US" sz="1300">
                          <a:latin typeface="Merriweather"/>
                          <a:ea typeface="Merriweather"/>
                          <a:cs typeface="Merriweather"/>
                          <a:sym typeface="Merriweather"/>
                        </a:rPr>
                        <a:t>: Lunes, martes, jueves y viernes</a:t>
                      </a:r>
                      <a:endParaRPr b="1" sz="13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c hMerge="1"/>
                <a:tc hMerge="1"/>
                <a:tc hMerge="1"/>
              </a:tr>
              <a:tr h="417800">
                <a:tc>
                  <a:txBody>
                    <a:bodyPr/>
                    <a:lstStyle/>
                    <a:p>
                      <a:pPr indent="0" lvl="0" marL="0" rtl="0" algn="ctr">
                        <a:lnSpc>
                          <a:spcPct val="115000"/>
                        </a:lnSpc>
                        <a:spcBef>
                          <a:spcPts val="0"/>
                        </a:spcBef>
                        <a:spcAft>
                          <a:spcPts val="0"/>
                        </a:spcAft>
                        <a:buClr>
                          <a:schemeClr val="dk1"/>
                        </a:buClr>
                        <a:buSzPts val="1100"/>
                        <a:buFont typeface="Arial"/>
                        <a:buNone/>
                      </a:pPr>
                      <a:r>
                        <a:rPr b="1" lang="en-US" sz="1300">
                          <a:solidFill>
                            <a:schemeClr val="dk1"/>
                          </a:solidFill>
                          <a:latin typeface="Merriweather"/>
                          <a:ea typeface="Merriweather"/>
                          <a:cs typeface="Merriweather"/>
                          <a:sym typeface="Merriweather"/>
                        </a:rPr>
                        <a:t>Empieza</a:t>
                      </a:r>
                      <a:endParaRPr sz="1300">
                        <a:latin typeface="Merriweather"/>
                        <a:ea typeface="Merriweather"/>
                        <a:cs typeface="Merriweather"/>
                        <a:sym typeface="Merriweather"/>
                      </a:endParaRPr>
                    </a:p>
                  </a:txBody>
                  <a:tcPr marT="91425" marB="91425" marR="28575" marL="28575" anchor="ctr">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Termina</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Periodo</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Duracion</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Tiempo para pasar</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7:30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8:52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82 minutos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5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8:57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9:09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HR</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12 minutos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5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9:14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10:36 AM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82 minutos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5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gridSpan="2">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10:41 AM - 12:32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Almuerzo </a:t>
                      </a:r>
                      <a:r>
                        <a:rPr lang="en-US" sz="1200">
                          <a:latin typeface="Merriweather"/>
                          <a:ea typeface="Merriweather"/>
                          <a:cs typeface="Merriweather"/>
                          <a:sym typeface="Merriweather"/>
                        </a:rPr>
                        <a:t> (25 min.) / Block 3 (82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4 min.</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12:37 PM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2:00</a:t>
                      </a:r>
                      <a:r>
                        <a:rPr lang="en-US" sz="1200">
                          <a:latin typeface="Merriweather"/>
                          <a:ea typeface="Merriweather"/>
                          <a:cs typeface="Merriweather"/>
                          <a:sym typeface="Merriweather"/>
                        </a:rPr>
                        <a:t> PM</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latin typeface="Merriweather"/>
                          <a:ea typeface="Merriweather"/>
                          <a:cs typeface="Merriweather"/>
                          <a:sym typeface="Merriweather"/>
                        </a:rPr>
                        <a:t>4</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1200">
                          <a:solidFill>
                            <a:schemeClr val="dk1"/>
                          </a:solidFill>
                          <a:latin typeface="Merriweather"/>
                          <a:ea typeface="Merriweather"/>
                          <a:cs typeface="Merriweather"/>
                          <a:sym typeface="Merriweather"/>
                        </a:rPr>
                        <a:t>82 minutos</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1825">
                <a:tc gridSpan="5">
                  <a:txBody>
                    <a:bodyPr/>
                    <a:lstStyle/>
                    <a:p>
                      <a:pPr indent="0" lvl="0" marL="0" rtl="0" algn="ctr">
                        <a:lnSpc>
                          <a:spcPct val="115000"/>
                        </a:lnSpc>
                        <a:spcBef>
                          <a:spcPts val="0"/>
                        </a:spcBef>
                        <a:spcAft>
                          <a:spcPts val="0"/>
                        </a:spcAft>
                        <a:buNone/>
                      </a:pPr>
                      <a:r>
                        <a:rPr b="1" lang="en-US" sz="1100">
                          <a:solidFill>
                            <a:schemeClr val="dk1"/>
                          </a:solidFill>
                          <a:latin typeface="Merriweather"/>
                          <a:ea typeface="Merriweather"/>
                          <a:cs typeface="Merriweather"/>
                          <a:sym typeface="Merriweather"/>
                        </a:rPr>
                        <a:t>Horas de almuerzo</a:t>
                      </a:r>
                      <a:endParaRPr b="1"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hMerge="1"/>
                <a:tc hMerge="1"/>
                <a:tc hMerge="1"/>
                <a:tc hMerge="1"/>
              </a:tr>
              <a:tr h="421825">
                <a:tc>
                  <a:txBody>
                    <a:bodyPr/>
                    <a:lstStyle/>
                    <a:p>
                      <a:pPr indent="0" lvl="0" marL="0" rtl="0" algn="l">
                        <a:spcBef>
                          <a:spcPts val="0"/>
                        </a:spcBef>
                        <a:spcAft>
                          <a:spcPts val="0"/>
                        </a:spcAft>
                        <a:buNone/>
                      </a:pPr>
                      <a:r>
                        <a:rPr lang="en-US" sz="1200">
                          <a:latin typeface="Merriweather"/>
                          <a:ea typeface="Merriweather"/>
                          <a:cs typeface="Merriweather"/>
                          <a:sym typeface="Merriweather"/>
                        </a:rPr>
                        <a:t>Lunch 1 (L1)</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Merriweather"/>
                          <a:ea typeface="Merriweather"/>
                          <a:cs typeface="Merriweather"/>
                          <a:sym typeface="Merriweather"/>
                        </a:rPr>
                        <a:t>10.41 - 11.06</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rowSpan="3">
                  <a:txBody>
                    <a:bodyPr/>
                    <a:lstStyle/>
                    <a:p>
                      <a:pPr indent="0" lvl="0" marL="0" rtl="0" algn="ctr">
                        <a:spcBef>
                          <a:spcPts val="0"/>
                        </a:spcBef>
                        <a:spcAft>
                          <a:spcPts val="0"/>
                        </a:spcAft>
                        <a:buNone/>
                      </a:pPr>
                      <a:r>
                        <a:rPr lang="en-US">
                          <a:latin typeface="Merriweather"/>
                          <a:ea typeface="Merriweather"/>
                          <a:cs typeface="Merriweather"/>
                          <a:sym typeface="Merriweather"/>
                        </a:rPr>
                        <a:t>Este horario es para cada:</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lunes, martes, jueves y viernes</a:t>
                      </a:r>
                      <a:endParaRPr>
                        <a:latin typeface="Merriweather"/>
                        <a:ea typeface="Merriweather"/>
                        <a:cs typeface="Merriweather"/>
                        <a:sym typeface="Merriweather"/>
                      </a:endParaRPr>
                    </a:p>
                    <a:p>
                      <a:pPr indent="0" lvl="0" marL="0" rtl="0" algn="ctr">
                        <a:spcBef>
                          <a:spcPts val="0"/>
                        </a:spcBef>
                        <a:spcAft>
                          <a:spcPts val="0"/>
                        </a:spcAft>
                        <a:buNone/>
                      </a:pPr>
                      <a:r>
                        <a:t/>
                      </a:r>
                      <a:endParaRPr sz="1200">
                        <a:latin typeface="Merriweather"/>
                        <a:ea typeface="Merriweather"/>
                        <a:cs typeface="Merriweather"/>
                        <a:sym typeface="Merriweather"/>
                      </a:endParaRPr>
                    </a:p>
                    <a:p>
                      <a:pPr indent="0" lvl="0" marL="0" rtl="0" algn="l">
                        <a:spcBef>
                          <a:spcPts val="0"/>
                        </a:spcBef>
                        <a:spcAft>
                          <a:spcPts val="0"/>
                        </a:spcAft>
                        <a:buNone/>
                      </a:pPr>
                      <a:r>
                        <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hMerge="1"/>
                <a:tc rowSpan="3" hMerge="1"/>
              </a:tr>
              <a:tr h="421825">
                <a:tc>
                  <a:txBody>
                    <a:bodyPr/>
                    <a:lstStyle/>
                    <a:p>
                      <a:pPr indent="0" lvl="0" marL="0" rtl="0" algn="l">
                        <a:spcBef>
                          <a:spcPts val="0"/>
                        </a:spcBef>
                        <a:spcAft>
                          <a:spcPts val="0"/>
                        </a:spcAft>
                        <a:buNone/>
                      </a:pPr>
                      <a:r>
                        <a:rPr lang="en-US" sz="1200">
                          <a:latin typeface="Merriweather"/>
                          <a:ea typeface="Merriweather"/>
                          <a:cs typeface="Merriweather"/>
                          <a:sym typeface="Merriweather"/>
                        </a:rPr>
                        <a:t>Lunch 2 (L2)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Merriweather"/>
                          <a:ea typeface="Merriweather"/>
                          <a:cs typeface="Merriweather"/>
                          <a:sym typeface="Merriweather"/>
                        </a:rPr>
                        <a:t>11.24 - 11.49</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vMerge="1"/>
                <a:tc hMerge="1" vMerge="1"/>
                <a:tc hMerge="1" vMerge="1"/>
              </a:tr>
              <a:tr h="421825">
                <a:tc>
                  <a:txBody>
                    <a:bodyPr/>
                    <a:lstStyle/>
                    <a:p>
                      <a:pPr indent="0" lvl="0" marL="0" rtl="0" algn="l">
                        <a:spcBef>
                          <a:spcPts val="0"/>
                        </a:spcBef>
                        <a:spcAft>
                          <a:spcPts val="0"/>
                        </a:spcAft>
                        <a:buNone/>
                      </a:pPr>
                      <a:r>
                        <a:rPr lang="en-US" sz="1200">
                          <a:latin typeface="Merriweather"/>
                          <a:ea typeface="Merriweather"/>
                          <a:cs typeface="Merriweather"/>
                          <a:sym typeface="Merriweather"/>
                        </a:rPr>
                        <a:t>Lunch 3 (L3)</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Merriweather"/>
                          <a:ea typeface="Merriweather"/>
                          <a:cs typeface="Merriweather"/>
                          <a:sym typeface="Merriweather"/>
                        </a:rPr>
                        <a:t>12.07 - 12.32</a:t>
                      </a:r>
                      <a:endParaRPr sz="1200">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vMerge="1"/>
                <a:tc hMerge="1" vMerge="1"/>
                <a:tc hMerge="1" v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ph type="title"/>
          </p:nvPr>
        </p:nvSpPr>
        <p:spPr>
          <a:xfrm>
            <a:off x="312250" y="31995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Horario</a:t>
            </a:r>
            <a:endParaRPr/>
          </a:p>
        </p:txBody>
      </p:sp>
      <p:graphicFrame>
        <p:nvGraphicFramePr>
          <p:cNvPr id="398" name="Google Shape;398;p51"/>
          <p:cNvGraphicFramePr/>
          <p:nvPr/>
        </p:nvGraphicFramePr>
        <p:xfrm>
          <a:off x="312238" y="1462938"/>
          <a:ext cx="3000000" cy="3000000"/>
        </p:xfrm>
        <a:graphic>
          <a:graphicData uri="http://schemas.openxmlformats.org/drawingml/2006/table">
            <a:tbl>
              <a:tblPr>
                <a:noFill/>
                <a:tableStyleId>{6F948047-56F7-49A0-90EF-253514BD562E}</a:tableStyleId>
              </a:tblPr>
              <a:tblGrid>
                <a:gridCol w="1311875"/>
                <a:gridCol w="1456725"/>
                <a:gridCol w="1894800"/>
                <a:gridCol w="1134975"/>
                <a:gridCol w="1425725"/>
              </a:tblGrid>
              <a:tr h="461400">
                <a:tc gridSpan="5">
                  <a:txBody>
                    <a:bodyPr/>
                    <a:lstStyle/>
                    <a:p>
                      <a:pPr indent="0" lvl="0" marL="0" rtl="0" algn="ctr">
                        <a:lnSpc>
                          <a:spcPct val="115000"/>
                        </a:lnSpc>
                        <a:spcBef>
                          <a:spcPts val="0"/>
                        </a:spcBef>
                        <a:spcAft>
                          <a:spcPts val="0"/>
                        </a:spcAft>
                        <a:buNone/>
                      </a:pPr>
                      <a:r>
                        <a:rPr b="1" lang="en-US">
                          <a:latin typeface="Merriweather"/>
                          <a:ea typeface="Merriweather"/>
                          <a:cs typeface="Merriweather"/>
                          <a:sym typeface="Merriweather"/>
                        </a:rPr>
                        <a:t> Horario completo</a:t>
                      </a:r>
                      <a:r>
                        <a:rPr b="1" lang="en-US">
                          <a:latin typeface="Merriweather"/>
                          <a:ea typeface="Merriweather"/>
                          <a:cs typeface="Merriweather"/>
                          <a:sym typeface="Merriweather"/>
                        </a:rPr>
                        <a:t>: Miércoles</a:t>
                      </a:r>
                      <a:endParaRPr b="1">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c hMerge="1"/>
                <a:tc hMerge="1"/>
                <a:tc hMerge="1"/>
              </a:tr>
              <a:tr h="381525">
                <a:tc>
                  <a:txBody>
                    <a:bodyPr/>
                    <a:lstStyle/>
                    <a:p>
                      <a:pPr indent="0" lvl="0" marL="0" rtl="0" algn="ctr">
                        <a:lnSpc>
                          <a:spcPct val="115000"/>
                        </a:lnSpc>
                        <a:spcBef>
                          <a:spcPts val="0"/>
                        </a:spcBef>
                        <a:spcAft>
                          <a:spcPts val="0"/>
                        </a:spcAft>
                        <a:buClr>
                          <a:schemeClr val="dk1"/>
                        </a:buClr>
                        <a:buSzPts val="1100"/>
                        <a:buFont typeface="Arial"/>
                        <a:buNone/>
                      </a:pPr>
                      <a:r>
                        <a:rPr b="1" lang="en-US" sz="1300">
                          <a:solidFill>
                            <a:schemeClr val="dk1"/>
                          </a:solidFill>
                          <a:latin typeface="Merriweather"/>
                          <a:ea typeface="Merriweather"/>
                          <a:cs typeface="Merriweather"/>
                          <a:sym typeface="Merriweather"/>
                        </a:rPr>
                        <a:t>Empieza</a:t>
                      </a:r>
                      <a:endParaRPr sz="1300">
                        <a:latin typeface="Merriweather"/>
                        <a:ea typeface="Merriweather"/>
                        <a:cs typeface="Merriweather"/>
                        <a:sym typeface="Merriweather"/>
                      </a:endParaRPr>
                    </a:p>
                  </a:txBody>
                  <a:tcPr marT="91425" marB="91425" marR="28575" marL="28575" anchor="ctr">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Termina</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Periodo</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Duracion</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US" sz="1300">
                          <a:latin typeface="Merriweather"/>
                          <a:ea typeface="Merriweather"/>
                          <a:cs typeface="Merriweather"/>
                          <a:sym typeface="Merriweather"/>
                        </a:rPr>
                        <a:t>Tiempo para pasar</a:t>
                      </a:r>
                      <a:endParaRPr b="1" sz="13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001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7:30 AM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8:44 AM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74 minutos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5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1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8:49 AM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9:34 AM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Extended Homeroom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45 minutos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solidFill>
                            <a:schemeClr val="dk1"/>
                          </a:solidFill>
                          <a:latin typeface="Merriweather"/>
                          <a:ea typeface="Merriweather"/>
                          <a:cs typeface="Merriweather"/>
                          <a:sym typeface="Merriweather"/>
                        </a:rPr>
                        <a:t>5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1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9:39 AM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10:53 AM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2</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74 minutos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solidFill>
                            <a:schemeClr val="dk1"/>
                          </a:solidFill>
                          <a:latin typeface="Merriweather"/>
                          <a:ea typeface="Merriweather"/>
                          <a:cs typeface="Merriweather"/>
                          <a:sym typeface="Merriweather"/>
                        </a:rPr>
                        <a:t>5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150">
                <a:tc gridSpan="2">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10:58 AM - 12.42</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lang="en-US" sz="1100">
                          <a:solidFill>
                            <a:schemeClr val="dk1"/>
                          </a:solidFill>
                          <a:latin typeface="Merriweather"/>
                          <a:ea typeface="Merriweather"/>
                          <a:cs typeface="Merriweather"/>
                          <a:sym typeface="Merriweather"/>
                        </a:rPr>
                        <a:t>Almuerzo</a:t>
                      </a:r>
                      <a:r>
                        <a:rPr lang="en-US" sz="1100">
                          <a:solidFill>
                            <a:schemeClr val="dk1"/>
                          </a:solidFill>
                          <a:latin typeface="Merriweather"/>
                          <a:ea typeface="Merriweather"/>
                          <a:cs typeface="Merriweather"/>
                          <a:sym typeface="Merriweather"/>
                        </a:rPr>
                        <a:t> (25 min.) / Block 3 (74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lang="en-US" sz="1100">
                          <a:solidFill>
                            <a:schemeClr val="dk1"/>
                          </a:solidFill>
                          <a:latin typeface="Merriweather"/>
                          <a:ea typeface="Merriweather"/>
                          <a:cs typeface="Merriweather"/>
                          <a:sym typeface="Merriweather"/>
                        </a:rPr>
                        <a:t>4 min.</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12:46 PM</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2:00 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4</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74 minutos</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4650">
                <a:tc gridSpan="5">
                  <a:txBody>
                    <a:bodyPr/>
                    <a:lstStyle/>
                    <a:p>
                      <a:pPr indent="0" lvl="0" marL="0" rtl="0" algn="ctr">
                        <a:lnSpc>
                          <a:spcPct val="115000"/>
                        </a:lnSpc>
                        <a:spcBef>
                          <a:spcPts val="0"/>
                        </a:spcBef>
                        <a:spcAft>
                          <a:spcPts val="0"/>
                        </a:spcAft>
                        <a:buNone/>
                      </a:pPr>
                      <a:r>
                        <a:rPr b="1" lang="en-US" sz="1100">
                          <a:solidFill>
                            <a:schemeClr val="dk1"/>
                          </a:solidFill>
                          <a:latin typeface="Merriweather"/>
                          <a:ea typeface="Merriweather"/>
                          <a:cs typeface="Merriweather"/>
                          <a:sym typeface="Merriweather"/>
                        </a:rPr>
                        <a:t>Horas de almuerzo</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c hMerge="1"/>
                <a:tc hMerge="1"/>
                <a:tc hMerge="1"/>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Lunch 1 (L1)</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10.58 - 11.27 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rowSpan="3">
                  <a:txBody>
                    <a:bodyPr/>
                    <a:lstStyle/>
                    <a:p>
                      <a:pPr indent="0" lvl="0" marL="0" rtl="0" algn="ctr">
                        <a:lnSpc>
                          <a:spcPct val="115000"/>
                        </a:lnSpc>
                        <a:spcBef>
                          <a:spcPts val="0"/>
                        </a:spcBef>
                        <a:spcAft>
                          <a:spcPts val="0"/>
                        </a:spcAft>
                        <a:buNone/>
                      </a:pPr>
                      <a:r>
                        <a:rPr lang="en-US" sz="1500">
                          <a:latin typeface="Merriweather"/>
                          <a:ea typeface="Merriweather"/>
                          <a:cs typeface="Merriweather"/>
                          <a:sym typeface="Merriweather"/>
                        </a:rPr>
                        <a:t>Este horario es para cada Miércoles</a:t>
                      </a:r>
                      <a:endParaRPr sz="1500">
                        <a:latin typeface="Merriweather"/>
                        <a:ea typeface="Merriweather"/>
                        <a:cs typeface="Merriweather"/>
                        <a:sym typeface="Merriweather"/>
                      </a:endParaRPr>
                    </a:p>
                  </a:txBody>
                  <a:tcPr marT="91425" marB="91425" marR="28575" marL="28575" anchor="ctr">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hMerge="1"/>
                <a:tc rowSpan="3" hMerge="1"/>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Lunch 2 (L2)</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11:41 - 12.06 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vMerge="1"/>
                <a:tc hMerge="1" vMerge="1"/>
                <a:tc hMerge="1" vMerge="1"/>
              </a:tr>
              <a:tr h="424650">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Lunch 3 (L3)</a:t>
                      </a:r>
                      <a:endParaRPr b="1" sz="1100">
                        <a:solidFill>
                          <a:schemeClr val="dk1"/>
                        </a:solidFill>
                        <a:latin typeface="Merriweather"/>
                        <a:ea typeface="Merriweather"/>
                        <a:cs typeface="Merriweather"/>
                        <a:sym typeface="Merriweather"/>
                      </a:endParaRPr>
                    </a:p>
                  </a:txBody>
                  <a:tcPr marT="91425" marB="91425" marR="28575" marL="28575" anchor="b">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latin typeface="Merriweather"/>
                          <a:ea typeface="Merriweather"/>
                          <a:cs typeface="Merriweather"/>
                          <a:sym typeface="Merriweather"/>
                        </a:rPr>
                        <a:t>12:17 - 12:42PM</a:t>
                      </a:r>
                      <a:endParaRPr b="1" sz="1100">
                        <a:latin typeface="Merriweather"/>
                        <a:ea typeface="Merriweather"/>
                        <a:cs typeface="Merriweather"/>
                        <a:sym typeface="Merriweather"/>
                      </a:endParaRPr>
                    </a:p>
                  </a:txBody>
                  <a:tcPr marT="91425" marB="91425" marR="28575" marL="2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gridSpan="3" vMerge="1"/>
                <a:tc hMerge="1" vMerge="1"/>
                <a:tc hMerge="1" vMerge="1"/>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2"/>
          <p:cNvSpPr txBox="1"/>
          <p:nvPr>
            <p:ph type="title"/>
          </p:nvPr>
        </p:nvSpPr>
        <p:spPr>
          <a:xfrm>
            <a:off x="457199" y="7061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a:t>
            </a:r>
            <a:r>
              <a:rPr lang="en-US"/>
              <a:t>iércoles de Bienestar</a:t>
            </a:r>
            <a:endParaRPr/>
          </a:p>
        </p:txBody>
      </p:sp>
      <p:sp>
        <p:nvSpPr>
          <p:cNvPr id="405" name="Google Shape;405;p52"/>
          <p:cNvSpPr txBox="1"/>
          <p:nvPr>
            <p:ph idx="1" type="body"/>
          </p:nvPr>
        </p:nvSpPr>
        <p:spPr>
          <a:xfrm>
            <a:off x="457200" y="1849100"/>
            <a:ext cx="83760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a:t>
            </a:r>
            <a:r>
              <a:rPr lang="en-US"/>
              <a:t>Wellness Wednesday” o “Miércoles de Bienestar” es un programa socioemocional y de bienestar que hemos desarrollado aquí en Wilbur Cross. Es una consecuencia de lo que hemos aprendido durante la pandemia de COVID-19 y lo que desarrolló nuestro grupo de estudiantes.</a:t>
            </a:r>
            <a:endParaRPr/>
          </a:p>
          <a:p>
            <a:pPr indent="0" lvl="0" marL="0" rtl="0" algn="l">
              <a:spcBef>
                <a:spcPts val="1800"/>
              </a:spcBef>
              <a:spcAft>
                <a:spcPts val="0"/>
              </a:spcAft>
              <a:buNone/>
            </a:pPr>
            <a:r>
              <a:rPr lang="en-US"/>
              <a:t>Todos los miércoles tendremos un horario extendido de salón de clases. Los estudiantes:</a:t>
            </a:r>
            <a:endParaRPr/>
          </a:p>
          <a:p>
            <a:pPr indent="-342900" lvl="0" marL="457200" rtl="0" algn="l">
              <a:spcBef>
                <a:spcPts val="1800"/>
              </a:spcBef>
              <a:spcAft>
                <a:spcPts val="0"/>
              </a:spcAft>
              <a:buSzPts val="1800"/>
              <a:buChar char="◼"/>
            </a:pPr>
            <a:r>
              <a:rPr lang="en-US"/>
              <a:t>participar en la programación (por ejemplo: juegos de mesa, Henna, horas de oficina de maestros, grupos de trabajo social, etc.)</a:t>
            </a:r>
            <a:endParaRPr/>
          </a:p>
          <a:p>
            <a:pPr indent="-342900" lvl="0" marL="457200" rtl="0" algn="l">
              <a:spcBef>
                <a:spcPts val="0"/>
              </a:spcBef>
              <a:spcAft>
                <a:spcPts val="0"/>
              </a:spcAft>
              <a:buSzPts val="1800"/>
              <a:buChar char="◼"/>
            </a:pPr>
            <a:r>
              <a:rPr lang="en-US"/>
              <a:t>participar en lecciones socioemocionales y de bienestar explícitas con su maestro principal</a:t>
            </a:r>
            <a:endParaRPr/>
          </a:p>
          <a:p>
            <a:pPr indent="-342900" lvl="0" marL="457200" rtl="0" algn="l">
              <a:spcBef>
                <a:spcPts val="0"/>
              </a:spcBef>
              <a:spcAft>
                <a:spcPts val="0"/>
              </a:spcAft>
              <a:buSzPts val="1800"/>
              <a:buChar char="◼"/>
            </a:pPr>
            <a:r>
              <a:rPr lang="en-US"/>
              <a:t>prepararse para sus SLC</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type="title"/>
          </p:nvPr>
        </p:nvSpPr>
        <p:spPr>
          <a:xfrm>
            <a:off x="449125" y="737767"/>
            <a:ext cx="7221600" cy="114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300"/>
              <a:t>Qué llevar a la escuela</a:t>
            </a:r>
            <a:endParaRPr sz="3300"/>
          </a:p>
        </p:txBody>
      </p:sp>
      <p:sp>
        <p:nvSpPr>
          <p:cNvPr id="411" name="Google Shape;411;p53"/>
          <p:cNvSpPr txBox="1"/>
          <p:nvPr>
            <p:ph idx="1" type="body"/>
          </p:nvPr>
        </p:nvSpPr>
        <p:spPr>
          <a:xfrm>
            <a:off x="484350" y="1880976"/>
            <a:ext cx="8175300" cy="42720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2100"/>
              <a:t>Asegúrate de que todos los días:</a:t>
            </a:r>
            <a:endParaRPr sz="2100"/>
          </a:p>
          <a:p>
            <a:pPr indent="-361950" lvl="0" marL="457200" rtl="0" algn="l">
              <a:spcBef>
                <a:spcPts val="1800"/>
              </a:spcBef>
              <a:spcAft>
                <a:spcPts val="0"/>
              </a:spcAft>
              <a:buSzPts val="2100"/>
              <a:buChar char="◼"/>
            </a:pPr>
            <a:r>
              <a:rPr lang="en-US" sz="2100"/>
              <a:t>Llevar una botella de agua (sin vidrio)</a:t>
            </a:r>
            <a:br>
              <a:rPr lang="en-US" sz="2100"/>
            </a:br>
            <a:endParaRPr sz="2100"/>
          </a:p>
          <a:p>
            <a:pPr indent="-361950" lvl="0" marL="457200" rtl="0" algn="l">
              <a:spcBef>
                <a:spcPts val="0"/>
              </a:spcBef>
              <a:spcAft>
                <a:spcPts val="0"/>
              </a:spcAft>
              <a:buSzPts val="2100"/>
              <a:buChar char="◼"/>
            </a:pPr>
            <a:r>
              <a:rPr lang="en-US" sz="2100"/>
              <a:t>Materiales necesarios para tus clases ese día</a:t>
            </a:r>
            <a:endParaRPr sz="2100"/>
          </a:p>
          <a:p>
            <a:pPr indent="0" lvl="0" marL="0" rtl="0" algn="l">
              <a:spcBef>
                <a:spcPts val="1800"/>
              </a:spcBef>
              <a:spcAft>
                <a:spcPts val="0"/>
              </a:spcAft>
              <a:buClr>
                <a:schemeClr val="dk1"/>
              </a:buClr>
              <a:buSzPts val="1100"/>
              <a:buFont typeface="Arial"/>
              <a:buNone/>
            </a:pPr>
            <a:r>
              <a:rPr lang="en-US" sz="2100"/>
              <a:t>Con respecto a los casilleros: si desea un casillero, consulte a su administrador de la academia para obtener una asignación de casilleros.</a:t>
            </a:r>
            <a:endParaRPr sz="2100"/>
          </a:p>
          <a:p>
            <a:pPr indent="0" lvl="0" marL="0" rtl="0" algn="l">
              <a:spcBef>
                <a:spcPts val="1800"/>
              </a:spcBef>
              <a:spcAft>
                <a:spcPts val="0"/>
              </a:spcAft>
              <a:buNone/>
            </a:pPr>
            <a:r>
              <a:t/>
            </a:r>
            <a:endParaRPr sz="2100"/>
          </a:p>
          <a:p>
            <a:pPr indent="0" lvl="0" marL="0" rtl="0" algn="l">
              <a:spcBef>
                <a:spcPts val="1800"/>
              </a:spcBef>
              <a:spcAft>
                <a:spcPts val="0"/>
              </a:spcAft>
              <a:buNone/>
            </a:pPr>
            <a:r>
              <a:t/>
            </a: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4"/>
          <p:cNvSpPr txBox="1"/>
          <p:nvPr>
            <p:ph type="title"/>
          </p:nvPr>
        </p:nvSpPr>
        <p:spPr>
          <a:xfrm>
            <a:off x="457200" y="626633"/>
            <a:ext cx="7215000" cy="114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Wilbur Cross &amp; COVID-19 </a:t>
            </a:r>
            <a:endParaRPr sz="3200"/>
          </a:p>
        </p:txBody>
      </p:sp>
      <p:sp>
        <p:nvSpPr>
          <p:cNvPr id="417" name="Google Shape;417;p54"/>
          <p:cNvSpPr txBox="1"/>
          <p:nvPr>
            <p:ph idx="1" type="body"/>
          </p:nvPr>
        </p:nvSpPr>
        <p:spPr>
          <a:xfrm>
            <a:off x="457200" y="1693725"/>
            <a:ext cx="8354100" cy="5020200"/>
          </a:xfrm>
          <a:prstGeom prst="rect">
            <a:avLst/>
          </a:prstGeom>
        </p:spPr>
        <p:txBody>
          <a:bodyPr anchorCtr="0" anchor="t" bIns="45700" lIns="91425" spcFirstLastPara="1" rIns="91425" wrap="square" tIns="45700">
            <a:noAutofit/>
          </a:bodyPr>
          <a:lstStyle/>
          <a:p>
            <a:pPr indent="-333375" lvl="0" marL="457200" rtl="0" algn="l">
              <a:spcBef>
                <a:spcPts val="1800"/>
              </a:spcBef>
              <a:spcAft>
                <a:spcPts val="0"/>
              </a:spcAft>
              <a:buClr>
                <a:srgbClr val="980000"/>
              </a:buClr>
              <a:buSzPts val="1650"/>
              <a:buChar char="◼"/>
            </a:pPr>
            <a:r>
              <a:rPr b="1" lang="en-US" sz="1650"/>
              <a:t>A partir del 5 de julio de 2022 las mascarillas son opcionales.</a:t>
            </a:r>
            <a:r>
              <a:rPr lang="en-US" sz="1650"/>
              <a:t> Si opta por utilizar mascarilla debe ser de tela o desechable. </a:t>
            </a:r>
            <a:r>
              <a:rPr b="1" lang="en-US" sz="1650" u="sng"/>
              <a:t>No se permiten pasamontañas, pañuelos ni otras máscaras no estándar</a:t>
            </a:r>
            <a:r>
              <a:rPr lang="en-US" sz="1650"/>
              <a:t>.</a:t>
            </a:r>
            <a:br>
              <a:rPr lang="en-US" sz="1650"/>
            </a:br>
            <a:endParaRPr sz="1650"/>
          </a:p>
          <a:p>
            <a:pPr indent="-333375" lvl="0" marL="457200" rtl="0" algn="l">
              <a:spcBef>
                <a:spcPts val="0"/>
              </a:spcBef>
              <a:spcAft>
                <a:spcPts val="0"/>
              </a:spcAft>
              <a:buClr>
                <a:srgbClr val="980000"/>
              </a:buClr>
              <a:buSzPts val="1650"/>
              <a:buChar char="◼"/>
            </a:pPr>
            <a:r>
              <a:rPr lang="en-US" sz="1650"/>
              <a:t>Si se restablecen las máscaras, esperamos cooperación para mantener segura a la comunidad.</a:t>
            </a:r>
            <a:br>
              <a:rPr lang="en-US" sz="1650"/>
            </a:br>
            <a:endParaRPr sz="1650"/>
          </a:p>
          <a:p>
            <a:pPr indent="-333375" lvl="0" marL="457200" rtl="0" algn="l">
              <a:spcBef>
                <a:spcPts val="0"/>
              </a:spcBef>
              <a:spcAft>
                <a:spcPts val="0"/>
              </a:spcAft>
              <a:buClr>
                <a:srgbClr val="980000"/>
              </a:buClr>
              <a:buSzPts val="1650"/>
              <a:buChar char="◼"/>
            </a:pPr>
            <a:r>
              <a:rPr lang="en-US" sz="1650"/>
              <a:t>Si su hijo está enfermo, debe quedarse en casa. Las enfermeras de la escuela se pueden avisar que hacer si su hijo es positivo a COVID o si tiene preguntas sobre una posible exposición fuera de la escuela.</a:t>
            </a:r>
            <a:br>
              <a:rPr lang="en-US" sz="1650"/>
            </a:br>
            <a:endParaRPr sz="1650"/>
          </a:p>
          <a:p>
            <a:pPr indent="-333375" lvl="0" marL="457200" rtl="0" algn="l">
              <a:spcBef>
                <a:spcPts val="0"/>
              </a:spcBef>
              <a:spcAft>
                <a:spcPts val="0"/>
              </a:spcAft>
              <a:buClr>
                <a:srgbClr val="980000"/>
              </a:buClr>
              <a:buSzPts val="1650"/>
              <a:buChar char="◼"/>
            </a:pPr>
            <a:r>
              <a:rPr lang="en-US" sz="1650"/>
              <a:t>A medida que las directrices y los protocolos evolucionen y cambien a nivel estatal, municipal y distrital, se enviarán comunicaciones a los estudiantes, las familias y el personal.</a:t>
            </a:r>
            <a:endParaRPr sz="1650"/>
          </a:p>
          <a:p>
            <a:pPr indent="0" lvl="0" marL="0" rtl="0" algn="l">
              <a:spcBef>
                <a:spcPts val="1800"/>
              </a:spcBef>
              <a:spcAft>
                <a:spcPts val="0"/>
              </a:spcAft>
              <a:buNone/>
            </a:pPr>
            <a:r>
              <a:t/>
            </a:r>
            <a:endParaRPr b="1" sz="165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5"/>
          <p:cNvSpPr txBox="1"/>
          <p:nvPr>
            <p:ph type="title"/>
          </p:nvPr>
        </p:nvSpPr>
        <p:spPr>
          <a:xfrm>
            <a:off x="457199" y="413300"/>
            <a:ext cx="6508500" cy="1524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Consejeras escolares</a:t>
            </a:r>
            <a:endParaRPr/>
          </a:p>
        </p:txBody>
      </p:sp>
      <p:sp>
        <p:nvSpPr>
          <p:cNvPr id="423" name="Google Shape;423;p55"/>
          <p:cNvSpPr txBox="1"/>
          <p:nvPr>
            <p:ph idx="1" type="body"/>
          </p:nvPr>
        </p:nvSpPr>
        <p:spPr>
          <a:xfrm>
            <a:off x="378175" y="1834801"/>
            <a:ext cx="8521500" cy="5023200"/>
          </a:xfrm>
          <a:prstGeom prst="rect">
            <a:avLst/>
          </a:prstGeom>
        </p:spPr>
        <p:txBody>
          <a:bodyPr anchorCtr="0" anchor="t" bIns="45700" lIns="91425" spcFirstLastPara="1" rIns="91425" wrap="square" tIns="45700">
            <a:noAutofit/>
          </a:bodyPr>
          <a:lstStyle/>
          <a:p>
            <a:pPr indent="-336550" lvl="0" marL="457200" rtl="0" algn="l">
              <a:spcBef>
                <a:spcPts val="1800"/>
              </a:spcBef>
              <a:spcAft>
                <a:spcPts val="0"/>
              </a:spcAft>
              <a:buSzPts val="1700"/>
              <a:buChar char="◼"/>
            </a:pPr>
            <a:r>
              <a:rPr lang="en-US" sz="1700"/>
              <a:t>A cada estudiante de Wilbur Cross se le asigna un consejero escolar.</a:t>
            </a:r>
            <a:br>
              <a:rPr lang="en-US" sz="1700"/>
            </a:br>
            <a:endParaRPr sz="1700"/>
          </a:p>
          <a:p>
            <a:pPr indent="-336550" lvl="0" marL="457200" rtl="0" algn="l">
              <a:spcBef>
                <a:spcPts val="0"/>
              </a:spcBef>
              <a:spcAft>
                <a:spcPts val="0"/>
              </a:spcAft>
              <a:buSzPts val="1700"/>
              <a:buChar char="◼"/>
            </a:pPr>
            <a:r>
              <a:rPr lang="en-US" sz="1700"/>
              <a:t>Los consejeros escolares apoyan a los estudiantes en la programación de clases, entendiendo dónde se encuentran en relación con los requisitos de graduación, apoyan el bienestar socioemocional, supervisan el desarrollo y la comunicación de los planes 504 y mucho más.</a:t>
            </a:r>
            <a:br>
              <a:rPr lang="en-US" sz="1700"/>
            </a:br>
            <a:endParaRPr sz="1700"/>
          </a:p>
          <a:p>
            <a:pPr indent="-336550" lvl="0" marL="457200" rtl="0" algn="l">
              <a:spcBef>
                <a:spcPts val="0"/>
              </a:spcBef>
              <a:spcAft>
                <a:spcPts val="0"/>
              </a:spcAft>
              <a:buSzPts val="1700"/>
              <a:buChar char="◼"/>
            </a:pPr>
            <a:r>
              <a:rPr lang="en-US" sz="1700"/>
              <a:t>Si un estudiante desea reunirse con su consejero escolar, </a:t>
            </a:r>
            <a:r>
              <a:rPr b="1" lang="en-US" sz="1700" u="sng"/>
              <a:t>hay que programar una cita</a:t>
            </a:r>
            <a:r>
              <a:rPr lang="en-US" sz="1700"/>
              <a:t> por correo electrónico o por teléfono, con la excepción de si un estudiante está en crisis o tiene una emergencia y necesita ver a su consejero.</a:t>
            </a:r>
            <a:br>
              <a:rPr lang="en-US" sz="1700"/>
            </a:br>
            <a:endParaRPr sz="1700"/>
          </a:p>
          <a:p>
            <a:pPr indent="-336550" lvl="0" marL="457200" rtl="0" algn="l">
              <a:spcBef>
                <a:spcPts val="0"/>
              </a:spcBef>
              <a:spcAft>
                <a:spcPts val="0"/>
              </a:spcAft>
              <a:buSzPts val="1700"/>
              <a:buChar char="◼"/>
            </a:pPr>
            <a:r>
              <a:rPr lang="en-US" sz="1700"/>
              <a:t>Cualquier pregunta sobre cursos o créditos debe dirigirse al consejero escolar de su hijo.</a:t>
            </a:r>
            <a:br>
              <a:rPr lang="en-US" sz="1700"/>
            </a:br>
            <a:endParaRPr sz="1700"/>
          </a:p>
          <a:p>
            <a:pPr indent="-336550" lvl="0" marL="457200" rtl="0" algn="l">
              <a:spcBef>
                <a:spcPts val="0"/>
              </a:spcBef>
              <a:spcAft>
                <a:spcPts val="0"/>
              </a:spcAft>
              <a:buSzPts val="1700"/>
              <a:buChar char="◼"/>
            </a:pPr>
            <a:r>
              <a:rPr lang="en-US" sz="1700"/>
              <a:t>La ventana para solicitar a cambiar una clase es del 29 de agosto al 16 de septiembre y debe hacerse a través del formulario de google.</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ph type="title"/>
          </p:nvPr>
        </p:nvSpPr>
        <p:spPr>
          <a:xfrm>
            <a:off x="414900" y="738150"/>
            <a:ext cx="67860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Formularios y Contactos de Emergencia</a:t>
            </a:r>
            <a:endParaRPr/>
          </a:p>
        </p:txBody>
      </p:sp>
      <p:sp>
        <p:nvSpPr>
          <p:cNvPr id="430" name="Google Shape;430;p56"/>
          <p:cNvSpPr txBox="1"/>
          <p:nvPr>
            <p:ph idx="1" type="body"/>
          </p:nvPr>
        </p:nvSpPr>
        <p:spPr>
          <a:xfrm>
            <a:off x="414900" y="1769375"/>
            <a:ext cx="8314200" cy="39165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lang="en-US" sz="1600">
                <a:solidFill>
                  <a:schemeClr val="dk1"/>
                </a:solidFill>
              </a:rPr>
              <a:t>Asegúrese de </a:t>
            </a:r>
            <a:r>
              <a:rPr b="1" lang="en-US" sz="1600">
                <a:solidFill>
                  <a:schemeClr val="dk1"/>
                </a:solidFill>
              </a:rPr>
              <a:t>completar todos los formularios requeridos</a:t>
            </a:r>
            <a:r>
              <a:rPr lang="en-US" sz="1600">
                <a:solidFill>
                  <a:schemeClr val="dk1"/>
                </a:solidFill>
              </a:rPr>
              <a:t>, </a:t>
            </a:r>
            <a:r>
              <a:rPr i="1" lang="en-US" sz="1600">
                <a:solidFill>
                  <a:schemeClr val="dk1"/>
                </a:solidFill>
              </a:rPr>
              <a:t>especialmente el formulario de contacto de emergencia</a:t>
            </a:r>
            <a:r>
              <a:rPr lang="en-US" sz="1600">
                <a:solidFill>
                  <a:schemeClr val="dk1"/>
                </a:solidFill>
              </a:rPr>
              <a:t>. Todos los formularios estarán en el sitio web. Para llenar los formularios:</a:t>
            </a:r>
            <a:endParaRPr sz="1600">
              <a:solidFill>
                <a:schemeClr val="dk1"/>
              </a:solidFill>
            </a:endParaRPr>
          </a:p>
          <a:p>
            <a:pPr indent="-330200" lvl="0" marL="457200" rtl="0" algn="l">
              <a:lnSpc>
                <a:spcPct val="115000"/>
              </a:lnSpc>
              <a:spcBef>
                <a:spcPts val="1800"/>
              </a:spcBef>
              <a:spcAft>
                <a:spcPts val="0"/>
              </a:spcAft>
              <a:buClr>
                <a:srgbClr val="980000"/>
              </a:buClr>
              <a:buSzPts val="1600"/>
              <a:buChar char="◼"/>
            </a:pPr>
            <a:r>
              <a:rPr lang="en-US" sz="1600">
                <a:solidFill>
                  <a:schemeClr val="dk1"/>
                </a:solidFill>
              </a:rPr>
              <a:t>Ir a nhps.net/cross</a:t>
            </a:r>
            <a:endParaRPr sz="1600">
              <a:solidFill>
                <a:schemeClr val="dk1"/>
              </a:solidFill>
            </a:endParaRPr>
          </a:p>
          <a:p>
            <a:pPr indent="-330200" lvl="0" marL="457200" rtl="0" algn="l">
              <a:lnSpc>
                <a:spcPct val="115000"/>
              </a:lnSpc>
              <a:spcBef>
                <a:spcPts val="0"/>
              </a:spcBef>
              <a:spcAft>
                <a:spcPts val="0"/>
              </a:spcAft>
              <a:buClr>
                <a:srgbClr val="980000"/>
              </a:buClr>
              <a:buSzPts val="1600"/>
              <a:buChar char="◼"/>
            </a:pPr>
            <a:r>
              <a:rPr lang="en-US" sz="1600">
                <a:solidFill>
                  <a:schemeClr val="dk1"/>
                </a:solidFill>
              </a:rPr>
              <a:t>Haga clic el boton que dice “Orientation Forms” </a:t>
            </a:r>
            <a:endParaRPr sz="1600">
              <a:solidFill>
                <a:schemeClr val="dk1"/>
              </a:solidFill>
            </a:endParaRPr>
          </a:p>
          <a:p>
            <a:pPr indent="-330200" lvl="0" marL="457200" rtl="0" algn="l">
              <a:lnSpc>
                <a:spcPct val="115000"/>
              </a:lnSpc>
              <a:spcBef>
                <a:spcPts val="0"/>
              </a:spcBef>
              <a:spcAft>
                <a:spcPts val="0"/>
              </a:spcAft>
              <a:buClr>
                <a:srgbClr val="980000"/>
              </a:buClr>
              <a:buSzPts val="1600"/>
              <a:buChar char="◼"/>
            </a:pPr>
            <a:r>
              <a:rPr lang="en-US" sz="1600">
                <a:solidFill>
                  <a:schemeClr val="dk1"/>
                </a:solidFill>
              </a:rPr>
              <a:t>Completa todos los formularios </a:t>
            </a:r>
            <a:r>
              <a:rPr i="1" lang="en-US" sz="1600">
                <a:solidFill>
                  <a:schemeClr val="dk1"/>
                </a:solidFill>
              </a:rPr>
              <a:t>electrónicamente</a:t>
            </a:r>
            <a:endParaRPr sz="1600">
              <a:solidFill>
                <a:schemeClr val="dk1"/>
              </a:solidFill>
            </a:endParaRPr>
          </a:p>
          <a:p>
            <a:pPr indent="0" lvl="0" marL="0" rtl="0" algn="l">
              <a:lnSpc>
                <a:spcPct val="115000"/>
              </a:lnSpc>
              <a:spcBef>
                <a:spcPts val="1800"/>
              </a:spcBef>
              <a:spcAft>
                <a:spcPts val="0"/>
              </a:spcAft>
              <a:buNone/>
            </a:pPr>
            <a:r>
              <a:rPr b="1" lang="en-US" sz="1600">
                <a:solidFill>
                  <a:schemeClr val="dk1"/>
                </a:solidFill>
              </a:rPr>
              <a:t>Por favor recuerde: </a:t>
            </a:r>
            <a:r>
              <a:rPr lang="en-US" sz="1600">
                <a:solidFill>
                  <a:schemeClr val="dk1"/>
                </a:solidFill>
              </a:rPr>
              <a:t>Si se ha mudado, la dirección de su casa debe cambiarse en la Oficina de Inscripción de Elección de Escuela en la oficina central. Asegúrese de tener varios contactos de emergencia registrados con nosotros.</a:t>
            </a:r>
            <a:endParaRPr sz="1600">
              <a:solidFill>
                <a:schemeClr val="dk1"/>
              </a:solidFill>
            </a:endParaRPr>
          </a:p>
          <a:p>
            <a:pPr indent="0" lvl="0" marL="0" rtl="0" algn="l">
              <a:lnSpc>
                <a:spcPct val="115000"/>
              </a:lnSpc>
              <a:spcBef>
                <a:spcPts val="1800"/>
              </a:spcBef>
              <a:spcAft>
                <a:spcPts val="0"/>
              </a:spcAft>
              <a:buNone/>
            </a:pPr>
            <a:r>
              <a:rPr b="1" lang="en-US" sz="1600">
                <a:solidFill>
                  <a:schemeClr val="dk1"/>
                </a:solidFill>
              </a:rPr>
              <a:t>¡Toda esta información es de importancia crítica y permite la comunicación con respecto a la seguridad y el bienestar de su hijo!</a:t>
            </a:r>
            <a:endParaRPr b="1" sz="1600">
              <a:solidFill>
                <a:schemeClr val="dk1"/>
              </a:solidFill>
            </a:endParaRPr>
          </a:p>
          <a:p>
            <a:pPr indent="0" lvl="0" marL="0" rtl="0" algn="l">
              <a:lnSpc>
                <a:spcPct val="115000"/>
              </a:lnSpc>
              <a:spcBef>
                <a:spcPts val="1800"/>
              </a:spcBef>
              <a:spcAft>
                <a:spcPts val="400"/>
              </a:spcAft>
              <a:buNone/>
            </a:pPr>
            <a:r>
              <a:rPr b="1" lang="en-US" sz="1600">
                <a:solidFill>
                  <a:schemeClr val="dk1"/>
                </a:solidFill>
              </a:rPr>
              <a:t>Necesitará iniciar sesión en PowerSchool o crear una cuenta para actualizar la información.</a:t>
            </a:r>
            <a:endParaRPr b="1" sz="16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type="title"/>
          </p:nvPr>
        </p:nvSpPr>
        <p:spPr>
          <a:xfrm>
            <a:off x="443924" y="668633"/>
            <a:ext cx="6508500" cy="114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400"/>
              <a:t>Tecnología de los estudiantes</a:t>
            </a:r>
            <a:endParaRPr sz="3400"/>
          </a:p>
        </p:txBody>
      </p:sp>
      <p:sp>
        <p:nvSpPr>
          <p:cNvPr id="436" name="Google Shape;436;p57"/>
          <p:cNvSpPr txBox="1"/>
          <p:nvPr>
            <p:ph idx="1" type="body"/>
          </p:nvPr>
        </p:nvSpPr>
        <p:spPr>
          <a:xfrm>
            <a:off x="561100" y="1683725"/>
            <a:ext cx="8176800" cy="5655000"/>
          </a:xfrm>
          <a:prstGeom prst="rect">
            <a:avLst/>
          </a:prstGeom>
        </p:spPr>
        <p:txBody>
          <a:bodyPr anchorCtr="0" anchor="t" bIns="45700" lIns="91425" spcFirstLastPara="1" rIns="91425" wrap="square" tIns="45700">
            <a:noAutofit/>
          </a:bodyPr>
          <a:lstStyle/>
          <a:p>
            <a:pPr indent="-336550" lvl="0" marL="457200" rtl="0" algn="l">
              <a:spcBef>
                <a:spcPts val="1800"/>
              </a:spcBef>
              <a:spcAft>
                <a:spcPts val="0"/>
              </a:spcAft>
              <a:buSzPts val="1700"/>
              <a:buChar char="◼"/>
            </a:pPr>
            <a:r>
              <a:rPr lang="en-US" sz="1700"/>
              <a:t>Los estudiantes que reciben dispositivos de NHPS son responsables de mantenerlos en buenas condiciones. Las computadoras portátiles deben devolverse al graduarse o al retirarse de Cross. Los estudiantes deben seguir la Política de Uso Aceptable en todo momento en estos dispositivos, en casa y en la escuela.</a:t>
            </a:r>
            <a:br>
              <a:rPr lang="en-US" sz="1700"/>
            </a:br>
            <a:endParaRPr sz="1700"/>
          </a:p>
          <a:p>
            <a:pPr indent="-336550" lvl="0" marL="457200" rtl="0" algn="l">
              <a:spcBef>
                <a:spcPts val="0"/>
              </a:spcBef>
              <a:spcAft>
                <a:spcPts val="0"/>
              </a:spcAft>
              <a:buSzPts val="1700"/>
              <a:buChar char="◼"/>
            </a:pPr>
            <a:r>
              <a:rPr lang="en-US" sz="1700"/>
              <a:t>Los estudiantes que utilicen carritos Chromebook, Mac Labs y otra tecnología en la escuela deben cuidar el equipo en todo momento y seguir la Política de uso aceptable.</a:t>
            </a:r>
            <a:br>
              <a:rPr lang="en-US" sz="1700"/>
            </a:br>
            <a:endParaRPr sz="1700"/>
          </a:p>
          <a:p>
            <a:pPr indent="-336550" lvl="0" marL="457200" rtl="0" algn="l">
              <a:spcBef>
                <a:spcPts val="0"/>
              </a:spcBef>
              <a:spcAft>
                <a:spcPts val="0"/>
              </a:spcAft>
              <a:buSzPts val="1700"/>
              <a:buChar char="◼"/>
            </a:pPr>
            <a:r>
              <a:rPr lang="en-US" sz="1700"/>
              <a:t>Los estudiantes deben seguir la Política de Uso Aceptable (AUP) descrita por el Distrito y Wilbur Cross. La AUP se puede encontrar en el Manual para estudiantes y familias.</a:t>
            </a:r>
            <a:br>
              <a:rPr lang="en-US" sz="1700"/>
            </a:br>
            <a:endParaRPr sz="1700"/>
          </a:p>
          <a:p>
            <a:pPr indent="-336550" lvl="0" marL="457200" rtl="0" algn="l">
              <a:spcBef>
                <a:spcPts val="0"/>
              </a:spcBef>
              <a:spcAft>
                <a:spcPts val="0"/>
              </a:spcAft>
              <a:buSzPts val="1700"/>
              <a:buChar char="◼"/>
            </a:pPr>
            <a:r>
              <a:rPr lang="en-US" sz="1700"/>
              <a:t>Wilbur Cross no es responsable de la tecnología o los teléfonos celulares de los estudiantes.</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8"/>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lnSpc>
                <a:spcPct val="115000"/>
              </a:lnSpc>
              <a:spcBef>
                <a:spcPts val="2400"/>
              </a:spcBef>
              <a:spcAft>
                <a:spcPts val="600"/>
              </a:spcAft>
              <a:buNone/>
            </a:pPr>
            <a:r>
              <a:rPr lang="en-US" sz="3100">
                <a:solidFill>
                  <a:srgbClr val="980000"/>
                </a:solidFill>
              </a:rPr>
              <a:t>Política de escuela segura</a:t>
            </a:r>
            <a:endParaRPr sz="4400">
              <a:solidFill>
                <a:srgbClr val="980000"/>
              </a:solidFill>
            </a:endParaRPr>
          </a:p>
        </p:txBody>
      </p:sp>
      <p:sp>
        <p:nvSpPr>
          <p:cNvPr id="443" name="Google Shape;443;p58"/>
          <p:cNvSpPr txBox="1"/>
          <p:nvPr>
            <p:ph idx="1" type="body"/>
          </p:nvPr>
        </p:nvSpPr>
        <p:spPr>
          <a:xfrm>
            <a:off x="383850" y="1921375"/>
            <a:ext cx="8376300" cy="53931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1200"/>
              </a:spcBef>
              <a:spcAft>
                <a:spcPts val="0"/>
              </a:spcAft>
              <a:buClr>
                <a:srgbClr val="980000"/>
              </a:buClr>
              <a:buSzPts val="1500"/>
              <a:buFont typeface="Arial"/>
              <a:buChar char="◼"/>
            </a:pPr>
            <a:r>
              <a:rPr lang="en-US" sz="1800"/>
              <a:t>La Política de Escuela Segura para Wilbur Cross está en el sitio web de la escuela e incluye el Código de Conducta, Disciplina y el Manual para Estudiantes y Familias.</a:t>
            </a:r>
            <a:br>
              <a:rPr lang="en-US" sz="1800"/>
            </a:br>
            <a:endParaRPr sz="1800"/>
          </a:p>
          <a:p>
            <a:pPr indent="-323850" lvl="0" marL="457200" rtl="0" algn="l">
              <a:lnSpc>
                <a:spcPct val="115000"/>
              </a:lnSpc>
              <a:spcBef>
                <a:spcPts val="0"/>
              </a:spcBef>
              <a:spcAft>
                <a:spcPts val="0"/>
              </a:spcAft>
              <a:buClr>
                <a:srgbClr val="980000"/>
              </a:buClr>
              <a:buSzPts val="1500"/>
              <a:buFont typeface="Arial"/>
              <a:buChar char="◼"/>
            </a:pPr>
            <a:r>
              <a:rPr lang="en-US" sz="1800"/>
              <a:t>La Política de Escuela Segura describe reglas importantes de la escuela y el distrito. Tómese el tiempo para leer la Política de Escuela Segura. Debe conservarlo como referencia durante todo el año escolar.</a:t>
            </a:r>
            <a:br>
              <a:rPr lang="en-US" sz="1800"/>
            </a:br>
            <a:endParaRPr sz="1800"/>
          </a:p>
          <a:p>
            <a:pPr indent="-323850" lvl="0" marL="457200" rtl="0" algn="l">
              <a:lnSpc>
                <a:spcPct val="115000"/>
              </a:lnSpc>
              <a:spcBef>
                <a:spcPts val="0"/>
              </a:spcBef>
              <a:spcAft>
                <a:spcPts val="0"/>
              </a:spcAft>
              <a:buClr>
                <a:srgbClr val="980000"/>
              </a:buClr>
              <a:buSzPts val="1500"/>
              <a:buFont typeface="Arial"/>
              <a:buChar char="◼"/>
            </a:pPr>
            <a:r>
              <a:rPr lang="en-US" sz="1800"/>
              <a:t>La Política de Escuela Segura contiene información sobre:</a:t>
            </a:r>
            <a:endParaRPr sz="1800"/>
          </a:p>
          <a:p>
            <a:pPr indent="-323850" lvl="1" marL="914400" rtl="0" algn="l">
              <a:lnSpc>
                <a:spcPct val="115000"/>
              </a:lnSpc>
              <a:spcBef>
                <a:spcPts val="0"/>
              </a:spcBef>
              <a:spcAft>
                <a:spcPts val="0"/>
              </a:spcAft>
              <a:buSzPts val="1500"/>
              <a:buFont typeface="Arial"/>
              <a:buChar char="◼"/>
            </a:pPr>
            <a:r>
              <a:rPr lang="en-US" sz="1800"/>
              <a:t>Derechos y responsabilidades de los estudiantes</a:t>
            </a:r>
            <a:endParaRPr sz="1800"/>
          </a:p>
          <a:p>
            <a:pPr indent="-323850" lvl="1" marL="914400" rtl="0" algn="l">
              <a:lnSpc>
                <a:spcPct val="115000"/>
              </a:lnSpc>
              <a:spcBef>
                <a:spcPts val="0"/>
              </a:spcBef>
              <a:spcAft>
                <a:spcPts val="0"/>
              </a:spcAft>
              <a:buSzPts val="1500"/>
              <a:buFont typeface="Arial"/>
              <a:buChar char="◼"/>
            </a:pPr>
            <a:r>
              <a:rPr lang="en-US" sz="1800"/>
              <a:t>Expectativas para estudiantes, padres, maestros, administradores y escuelas</a:t>
            </a:r>
            <a:endParaRPr sz="1800"/>
          </a:p>
          <a:p>
            <a:pPr indent="-323850" lvl="1" marL="914400" rtl="0" algn="l">
              <a:lnSpc>
                <a:spcPct val="115000"/>
              </a:lnSpc>
              <a:spcBef>
                <a:spcPts val="0"/>
              </a:spcBef>
              <a:spcAft>
                <a:spcPts val="0"/>
              </a:spcAft>
              <a:buSzPts val="1500"/>
              <a:buFont typeface="Arial"/>
              <a:buChar char="◼"/>
            </a:pPr>
            <a:r>
              <a:rPr lang="en-US" sz="1800"/>
              <a:t>Lista de infracciones mayores y menores y consecuencias correspondientes</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idx="1" type="body"/>
          </p:nvPr>
        </p:nvSpPr>
        <p:spPr>
          <a:xfrm>
            <a:off x="665545" y="1792236"/>
            <a:ext cx="7812900" cy="4045500"/>
          </a:xfrm>
          <a:prstGeom prst="rect">
            <a:avLst/>
          </a:prstGeom>
          <a:noFill/>
          <a:ln>
            <a:noFill/>
          </a:ln>
        </p:spPr>
        <p:txBody>
          <a:bodyPr anchorCtr="0" anchor="t" bIns="45700" lIns="91425" spcFirstLastPara="1" rIns="91425" wrap="square" tIns="45700">
            <a:noAutofit/>
          </a:bodyPr>
          <a:lstStyle/>
          <a:p>
            <a:pPr indent="-234950" lvl="0" marL="228600" rtl="0" algn="l">
              <a:lnSpc>
                <a:spcPct val="115000"/>
              </a:lnSpc>
              <a:spcBef>
                <a:spcPts val="1200"/>
              </a:spcBef>
              <a:spcAft>
                <a:spcPts val="0"/>
              </a:spcAft>
              <a:buClr>
                <a:srgbClr val="980000"/>
              </a:buClr>
              <a:buSzPts val="1900"/>
              <a:buFont typeface="Century Gothic"/>
              <a:buChar char="◼"/>
            </a:pPr>
            <a:r>
              <a:rPr lang="en-US" sz="1900">
                <a:solidFill>
                  <a:schemeClr val="dk1"/>
                </a:solidFill>
              </a:rPr>
              <a:t>RESPETO a ti mismo y a los demás</a:t>
            </a:r>
            <a:endParaRPr sz="1900">
              <a:solidFill>
                <a:schemeClr val="dk1"/>
              </a:solidFill>
            </a:endParaRPr>
          </a:p>
          <a:p>
            <a:pPr indent="-234950" lvl="0" marL="228600" rtl="0" algn="l">
              <a:lnSpc>
                <a:spcPct val="115000"/>
              </a:lnSpc>
              <a:spcBef>
                <a:spcPts val="0"/>
              </a:spcBef>
              <a:spcAft>
                <a:spcPts val="0"/>
              </a:spcAft>
              <a:buClr>
                <a:srgbClr val="980000"/>
              </a:buClr>
              <a:buSzPts val="1900"/>
              <a:buFont typeface="Century Gothic"/>
              <a:buChar char="◼"/>
            </a:pPr>
            <a:r>
              <a:rPr lang="en-US" sz="1900">
                <a:solidFill>
                  <a:schemeClr val="dk1"/>
                </a:solidFill>
              </a:rPr>
              <a:t>Mantener la madurez, la integridad y el carácter.</a:t>
            </a:r>
            <a:endParaRPr sz="1900">
              <a:solidFill>
                <a:schemeClr val="dk1"/>
              </a:solidFill>
            </a:endParaRPr>
          </a:p>
          <a:p>
            <a:pPr indent="-234950" lvl="0" marL="228600" rtl="0" algn="l">
              <a:lnSpc>
                <a:spcPct val="115000"/>
              </a:lnSpc>
              <a:spcBef>
                <a:spcPts val="0"/>
              </a:spcBef>
              <a:spcAft>
                <a:spcPts val="0"/>
              </a:spcAft>
              <a:buClr>
                <a:srgbClr val="980000"/>
              </a:buClr>
              <a:buSzPts val="1900"/>
              <a:buChar char="◼"/>
            </a:pPr>
            <a:r>
              <a:rPr b="1" lang="en-US" sz="1900">
                <a:solidFill>
                  <a:schemeClr val="dk1"/>
                </a:solidFill>
              </a:rPr>
              <a:t>Sigue tu horario</a:t>
            </a:r>
            <a:r>
              <a:rPr lang="en-US" sz="1900">
                <a:solidFill>
                  <a:schemeClr val="dk1"/>
                </a:solidFill>
              </a:rPr>
              <a:t>. Estar en tu clase. No en los pasillos durante las horas de clase. Los barridos de pasillos ocurren aquí.</a:t>
            </a:r>
            <a:endParaRPr sz="1900">
              <a:solidFill>
                <a:schemeClr val="dk1"/>
              </a:solidFill>
            </a:endParaRPr>
          </a:p>
          <a:p>
            <a:pPr indent="-234950" lvl="0" marL="228600" rtl="0" algn="l">
              <a:lnSpc>
                <a:spcPct val="115000"/>
              </a:lnSpc>
              <a:spcBef>
                <a:spcPts val="0"/>
              </a:spcBef>
              <a:spcAft>
                <a:spcPts val="0"/>
              </a:spcAft>
              <a:buClr>
                <a:srgbClr val="980000"/>
              </a:buClr>
              <a:buSzPts val="1900"/>
              <a:buFont typeface="Century Gothic"/>
              <a:buChar char="◼"/>
            </a:pPr>
            <a:r>
              <a:rPr lang="en-US" sz="1900">
                <a:solidFill>
                  <a:schemeClr val="dk1"/>
                </a:solidFill>
              </a:rPr>
              <a:t>Se honesto …</a:t>
            </a:r>
            <a:endParaRPr sz="1900">
              <a:solidFill>
                <a:schemeClr val="dk1"/>
              </a:solidFill>
            </a:endParaRPr>
          </a:p>
          <a:p>
            <a:pPr indent="-234950" lvl="0" marL="228600" rtl="0" algn="l">
              <a:lnSpc>
                <a:spcPct val="115000"/>
              </a:lnSpc>
              <a:spcBef>
                <a:spcPts val="0"/>
              </a:spcBef>
              <a:spcAft>
                <a:spcPts val="0"/>
              </a:spcAft>
              <a:buClr>
                <a:srgbClr val="980000"/>
              </a:buClr>
              <a:buSzPts val="1900"/>
              <a:buChar char="◼"/>
            </a:pPr>
            <a:r>
              <a:rPr lang="en-US" sz="1900">
                <a:solidFill>
                  <a:schemeClr val="dk1"/>
                </a:solidFill>
              </a:rPr>
              <a:t>Abriendo puertas….</a:t>
            </a:r>
            <a:endParaRPr sz="1900">
              <a:solidFill>
                <a:schemeClr val="dk1"/>
              </a:solidFill>
            </a:endParaRPr>
          </a:p>
          <a:p>
            <a:pPr indent="-234950" lvl="0" marL="228600" rtl="0" algn="l">
              <a:lnSpc>
                <a:spcPct val="115000"/>
              </a:lnSpc>
              <a:spcBef>
                <a:spcPts val="0"/>
              </a:spcBef>
              <a:spcAft>
                <a:spcPts val="0"/>
              </a:spcAft>
              <a:buClr>
                <a:srgbClr val="980000"/>
              </a:buClr>
              <a:buSzPts val="1900"/>
              <a:buChar char="◼"/>
            </a:pPr>
            <a:r>
              <a:rPr lang="en-US" sz="1900">
                <a:solidFill>
                  <a:schemeClr val="dk1"/>
                </a:solidFill>
              </a:rPr>
              <a:t>Uber Eats y otras entregas no están permitidos y serán confiscados si se encuentran</a:t>
            </a:r>
            <a:endParaRPr sz="1900">
              <a:solidFill>
                <a:schemeClr val="dk1"/>
              </a:solidFill>
            </a:endParaRPr>
          </a:p>
          <a:p>
            <a:pPr indent="-234950" lvl="0" marL="228600" rtl="0" algn="l">
              <a:lnSpc>
                <a:spcPct val="115000"/>
              </a:lnSpc>
              <a:spcBef>
                <a:spcPts val="0"/>
              </a:spcBef>
              <a:spcAft>
                <a:spcPts val="0"/>
              </a:spcAft>
              <a:buClr>
                <a:srgbClr val="980000"/>
              </a:buClr>
              <a:buSzPts val="1900"/>
              <a:buFont typeface="Century Gothic"/>
              <a:buChar char="◼"/>
            </a:pPr>
            <a:r>
              <a:rPr lang="en-US" sz="1900">
                <a:solidFill>
                  <a:schemeClr val="dk1"/>
                </a:solidFill>
              </a:rPr>
              <a:t>No se tolerará la intimidación y / o el acoso.</a:t>
            </a:r>
            <a:endParaRPr sz="1900">
              <a:solidFill>
                <a:schemeClr val="dk1"/>
              </a:solidFill>
            </a:endParaRPr>
          </a:p>
          <a:p>
            <a:pPr indent="-234950" lvl="0" marL="228600" rtl="0" algn="l">
              <a:lnSpc>
                <a:spcPct val="115000"/>
              </a:lnSpc>
              <a:spcBef>
                <a:spcPts val="0"/>
              </a:spcBef>
              <a:spcAft>
                <a:spcPts val="0"/>
              </a:spcAft>
              <a:buClr>
                <a:srgbClr val="980000"/>
              </a:buClr>
              <a:buSzPts val="1900"/>
              <a:buFont typeface="Century Gothic"/>
              <a:buChar char="◼"/>
            </a:pPr>
            <a:r>
              <a:rPr lang="en-US" sz="1900">
                <a:solidFill>
                  <a:schemeClr val="dk1"/>
                </a:solidFill>
              </a:rPr>
              <a:t>Busque un adulto con quien hablar si tiene problemas</a:t>
            </a:r>
            <a:endParaRPr sz="1900">
              <a:solidFill>
                <a:schemeClr val="dk1"/>
              </a:solidFill>
            </a:endParaRPr>
          </a:p>
          <a:p>
            <a:pPr indent="-234950" lvl="0" marL="228600" rtl="0" algn="l">
              <a:lnSpc>
                <a:spcPct val="115000"/>
              </a:lnSpc>
              <a:spcBef>
                <a:spcPts val="0"/>
              </a:spcBef>
              <a:spcAft>
                <a:spcPts val="0"/>
              </a:spcAft>
              <a:buClr>
                <a:srgbClr val="980000"/>
              </a:buClr>
              <a:buSzPts val="1900"/>
              <a:buFont typeface="Arial"/>
              <a:buChar char="◼"/>
            </a:pPr>
            <a:r>
              <a:rPr lang="en-US" sz="1900">
                <a:solidFill>
                  <a:schemeClr val="dk1"/>
                </a:solidFill>
              </a:rPr>
              <a:t>Si eliges pelear, ¡eliges </a:t>
            </a:r>
            <a:r>
              <a:rPr b="1" lang="en-US" sz="1900">
                <a:solidFill>
                  <a:srgbClr val="980000"/>
                </a:solidFill>
              </a:rPr>
              <a:t>9 días de suspensión</a:t>
            </a:r>
            <a:r>
              <a:rPr lang="en-US" sz="1900">
                <a:solidFill>
                  <a:schemeClr val="dk1"/>
                </a:solidFill>
              </a:rPr>
              <a:t>!</a:t>
            </a:r>
            <a:endParaRPr sz="1900">
              <a:solidFill>
                <a:schemeClr val="dk1"/>
              </a:solidFill>
            </a:endParaRPr>
          </a:p>
          <a:p>
            <a:pPr indent="0" lvl="0" marL="0" rtl="0" algn="l">
              <a:spcBef>
                <a:spcPts val="1200"/>
              </a:spcBef>
              <a:spcAft>
                <a:spcPts val="0"/>
              </a:spcAft>
              <a:buNone/>
            </a:pPr>
            <a:r>
              <a:t/>
            </a:r>
            <a:endParaRPr sz="1900"/>
          </a:p>
          <a:p>
            <a:pPr indent="0" lvl="0" marL="0" rtl="0" algn="l">
              <a:spcBef>
                <a:spcPts val="0"/>
              </a:spcBef>
              <a:spcAft>
                <a:spcPts val="0"/>
              </a:spcAft>
              <a:buClr>
                <a:srgbClr val="000000"/>
              </a:buClr>
              <a:buSzPts val="1100"/>
              <a:buFont typeface="Arial"/>
              <a:buNone/>
            </a:pPr>
            <a:r>
              <a:rPr i="1" lang="en-US" sz="1900"/>
              <a:t>Para obtener información más detallada, consulte el Manual para estudiantes y familias de Wilbur Cross.</a:t>
            </a:r>
            <a:endParaRPr i="1" sz="1900"/>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p:txBody>
      </p:sp>
      <p:sp>
        <p:nvSpPr>
          <p:cNvPr id="449" name="Google Shape;449;p59"/>
          <p:cNvSpPr txBox="1"/>
          <p:nvPr>
            <p:ph type="title"/>
          </p:nvPr>
        </p:nvSpPr>
        <p:spPr>
          <a:xfrm>
            <a:off x="481225" y="710150"/>
            <a:ext cx="6785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FFFF"/>
              </a:buClr>
              <a:buSzPts val="4400"/>
              <a:buFont typeface="Candara"/>
              <a:buNone/>
            </a:pPr>
            <a:r>
              <a:rPr lang="en-US"/>
              <a:t>Expectativas de comportamiento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331100" y="502557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Sr. Matt Brown</a:t>
            </a:r>
            <a:endParaRPr/>
          </a:p>
          <a:p>
            <a:pPr indent="0" lvl="0" marL="0" rtl="0" algn="ctr">
              <a:spcBef>
                <a:spcPts val="0"/>
              </a:spcBef>
              <a:spcAft>
                <a:spcPts val="0"/>
              </a:spcAft>
              <a:buNone/>
            </a:pPr>
            <a:r>
              <a:rPr lang="en-US"/>
              <a:t>Director</a:t>
            </a:r>
            <a:endParaRPr/>
          </a:p>
        </p:txBody>
      </p:sp>
      <p:pic>
        <p:nvPicPr>
          <p:cNvPr id="190" name="Google Shape;190;p24"/>
          <p:cNvPicPr preferRelativeResize="0"/>
          <p:nvPr/>
        </p:nvPicPr>
        <p:blipFill>
          <a:blip r:embed="rId3">
            <a:alphaModFix/>
          </a:blip>
          <a:stretch>
            <a:fillRect/>
          </a:stretch>
        </p:blipFill>
        <p:spPr>
          <a:xfrm>
            <a:off x="2938914" y="1401151"/>
            <a:ext cx="2656574" cy="35397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0"/>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Recordatorios</a:t>
            </a:r>
            <a:r>
              <a:rPr lang="en-US"/>
              <a:t> …</a:t>
            </a:r>
            <a:endParaRPr/>
          </a:p>
        </p:txBody>
      </p:sp>
      <p:sp>
        <p:nvSpPr>
          <p:cNvPr id="456" name="Google Shape;456;p60"/>
          <p:cNvSpPr txBox="1"/>
          <p:nvPr>
            <p:ph idx="1" type="body"/>
          </p:nvPr>
        </p:nvSpPr>
        <p:spPr>
          <a:xfrm>
            <a:off x="457200" y="2057400"/>
            <a:ext cx="83994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b="1" lang="en-US"/>
              <a:t>Nuestro código de conducta tiene consecuencias específicas para el comportamiento que </a:t>
            </a:r>
            <a:r>
              <a:rPr b="1" lang="en-US"/>
              <a:t>influyen</a:t>
            </a:r>
            <a:r>
              <a:rPr b="1" lang="en-US"/>
              <a:t> en la seguridad de la comunidad.</a:t>
            </a:r>
            <a:endParaRPr b="1"/>
          </a:p>
          <a:p>
            <a:pPr indent="-355600" lvl="0" marL="457200" rtl="0" algn="l">
              <a:spcBef>
                <a:spcPts val="1800"/>
              </a:spcBef>
              <a:spcAft>
                <a:spcPts val="0"/>
              </a:spcAft>
              <a:buSzPts val="2000"/>
              <a:buChar char="■"/>
            </a:pPr>
            <a:r>
              <a:rPr lang="en-US"/>
              <a:t>Sustancias</a:t>
            </a:r>
            <a:endParaRPr/>
          </a:p>
          <a:p>
            <a:pPr indent="-355600" lvl="0" marL="457200" rtl="0" algn="l">
              <a:spcBef>
                <a:spcPts val="0"/>
              </a:spcBef>
              <a:spcAft>
                <a:spcPts val="0"/>
              </a:spcAft>
              <a:buSzPts val="2000"/>
              <a:buChar char="■"/>
            </a:pPr>
            <a:r>
              <a:rPr lang="en-US"/>
              <a:t>Puertas de entrada autorizadas</a:t>
            </a:r>
            <a:endParaRPr/>
          </a:p>
          <a:p>
            <a:pPr indent="-355600" lvl="0" marL="457200" rtl="0" algn="l">
              <a:spcBef>
                <a:spcPts val="0"/>
              </a:spcBef>
              <a:spcAft>
                <a:spcPts val="0"/>
              </a:spcAft>
              <a:buSzPts val="2000"/>
              <a:buChar char="■"/>
            </a:pPr>
            <a:r>
              <a:rPr lang="en-US"/>
              <a:t>Apertura de puertas para estudiantes o apertura de puertas</a:t>
            </a:r>
            <a:endParaRPr/>
          </a:p>
          <a:p>
            <a:pPr indent="-355600" lvl="0" marL="457200" rtl="0" algn="l">
              <a:spcBef>
                <a:spcPts val="0"/>
              </a:spcBef>
              <a:spcAft>
                <a:spcPts val="0"/>
              </a:spcAft>
              <a:buSzPts val="2000"/>
              <a:buChar char="■"/>
            </a:pPr>
            <a:r>
              <a:rPr lang="en-US"/>
              <a:t>Armas</a:t>
            </a:r>
            <a:endParaRPr/>
          </a:p>
          <a:p>
            <a:pPr indent="-355600" lvl="0" marL="457200" rtl="0" algn="l">
              <a:spcBef>
                <a:spcPts val="0"/>
              </a:spcBef>
              <a:spcAft>
                <a:spcPts val="0"/>
              </a:spcAft>
              <a:buSzPts val="2000"/>
              <a:buChar char="■"/>
            </a:pPr>
            <a:r>
              <a:rPr lang="en-US"/>
              <a:t>Confrontar a los estudiantes sin la ayuda de un adulto.</a:t>
            </a:r>
            <a:endParaRPr/>
          </a:p>
          <a:p>
            <a:pPr indent="-355600" lvl="0" marL="457200" rtl="0" algn="l">
              <a:spcBef>
                <a:spcPts val="0"/>
              </a:spcBef>
              <a:spcAft>
                <a:spcPts val="0"/>
              </a:spcAft>
              <a:buSzPts val="2000"/>
              <a:buChar char="■"/>
            </a:pPr>
            <a:r>
              <a:rPr lang="en-US"/>
              <a:t>Redes sociales</a:t>
            </a:r>
            <a:endParaRPr/>
          </a:p>
          <a:p>
            <a:pPr indent="-355600" lvl="0" marL="457200" rtl="0" algn="l">
              <a:spcBef>
                <a:spcPts val="0"/>
              </a:spcBef>
              <a:spcAft>
                <a:spcPts val="0"/>
              </a:spcAft>
              <a:buSzPts val="2000"/>
              <a:buChar char="■"/>
            </a:pPr>
            <a:r>
              <a:rPr lang="en-US"/>
              <a:t>Grabación</a:t>
            </a:r>
            <a:r>
              <a:rPr lang="en-US"/>
              <a:t> de video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1"/>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Asistencia diaria</a:t>
            </a:r>
            <a:endParaRPr/>
          </a:p>
        </p:txBody>
      </p:sp>
      <p:sp>
        <p:nvSpPr>
          <p:cNvPr id="463" name="Google Shape;463;p61"/>
          <p:cNvSpPr txBox="1"/>
          <p:nvPr>
            <p:ph idx="1" type="body"/>
          </p:nvPr>
        </p:nvSpPr>
        <p:spPr>
          <a:xfrm>
            <a:off x="562350" y="2057400"/>
            <a:ext cx="8270700" cy="5196900"/>
          </a:xfrm>
          <a:prstGeom prst="rect">
            <a:avLst/>
          </a:prstGeom>
        </p:spPr>
        <p:txBody>
          <a:bodyPr anchorCtr="0" anchor="t" bIns="45700" lIns="91425" spcFirstLastPara="1" rIns="91425" wrap="square" tIns="45700">
            <a:noAutofit/>
          </a:bodyPr>
          <a:lstStyle/>
          <a:p>
            <a:pPr indent="-255270" lvl="0" marL="274320" rtl="0" algn="l">
              <a:spcBef>
                <a:spcPts val="480"/>
              </a:spcBef>
              <a:spcAft>
                <a:spcPts val="0"/>
              </a:spcAft>
              <a:buSzPts val="2100"/>
              <a:buChar char="◼"/>
            </a:pPr>
            <a:r>
              <a:rPr b="1" lang="en-US" sz="1900"/>
              <a:t>¡La asistencia diaria a la escuela es importante!</a:t>
            </a:r>
            <a:r>
              <a:rPr lang="en-US" sz="1900"/>
              <a:t> </a:t>
            </a:r>
            <a:r>
              <a:rPr b="1" lang="en-US" sz="1900"/>
              <a:t>La asistencia es responsabilidad del estudiante y de sus padres/tutores.</a:t>
            </a:r>
            <a:br>
              <a:rPr b="1" lang="en-US" sz="1900"/>
            </a:br>
            <a:endParaRPr b="1" sz="1900"/>
          </a:p>
          <a:p>
            <a:pPr indent="-255270" lvl="0" marL="274320" rtl="0" algn="l">
              <a:spcBef>
                <a:spcPts val="480"/>
              </a:spcBef>
              <a:spcAft>
                <a:spcPts val="0"/>
              </a:spcAft>
              <a:buSzPts val="2100"/>
              <a:buChar char="◼"/>
            </a:pPr>
            <a:r>
              <a:rPr lang="en-US" sz="1900"/>
              <a:t>Los estudiantes que tienen 4 ausencias injustificadas en un mes determinado o tienen 10 o más ausencias injustificadas se consideran ausentes y el Equipo de Asistencia de la Academia derivará al estudiante al Oficial de Ausentismo además de otras intervenciones.</a:t>
            </a:r>
            <a:endParaRPr sz="1900"/>
          </a:p>
          <a:p>
            <a:pPr indent="0" lvl="0" marL="0" rtl="0" algn="l">
              <a:spcBef>
                <a:spcPts val="480"/>
              </a:spcBef>
              <a:spcAft>
                <a:spcPts val="0"/>
              </a:spcAft>
              <a:buNone/>
            </a:pPr>
            <a:r>
              <a:t/>
            </a:r>
            <a:endParaRPr sz="1900"/>
          </a:p>
          <a:p>
            <a:pPr indent="-255270" lvl="0" marL="274320" rtl="0" algn="l">
              <a:spcBef>
                <a:spcPts val="480"/>
              </a:spcBef>
              <a:spcAft>
                <a:spcPts val="0"/>
              </a:spcAft>
              <a:buSzPts val="2100"/>
              <a:buChar char="◼"/>
            </a:pPr>
            <a:r>
              <a:rPr lang="en-US" sz="1900"/>
              <a:t>Si su hijo está ausente de la escuela debido a una enfermedad o una cita con el médico, asegúrese de llamar o enviar un correo electrónico a la oficina principal para informarnos y entregar cualquier nota o documentación del médico en la oficina principal o por correo electrónico.</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2"/>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Asistencia de clases</a:t>
            </a:r>
            <a:endParaRPr/>
          </a:p>
        </p:txBody>
      </p:sp>
      <p:sp>
        <p:nvSpPr>
          <p:cNvPr id="470" name="Google Shape;470;p62"/>
          <p:cNvSpPr txBox="1"/>
          <p:nvPr>
            <p:ph idx="1" type="body"/>
          </p:nvPr>
        </p:nvSpPr>
        <p:spPr>
          <a:xfrm>
            <a:off x="562350" y="2057400"/>
            <a:ext cx="8270700" cy="5088900"/>
          </a:xfrm>
          <a:prstGeom prst="rect">
            <a:avLst/>
          </a:prstGeom>
        </p:spPr>
        <p:txBody>
          <a:bodyPr anchorCtr="0" anchor="t" bIns="45700" lIns="91425" spcFirstLastPara="1" rIns="91425" wrap="square" tIns="45700">
            <a:noAutofit/>
          </a:bodyPr>
          <a:lstStyle/>
          <a:p>
            <a:pPr indent="-261620" lvl="0" marL="274320" rtl="0" algn="l">
              <a:spcBef>
                <a:spcPts val="480"/>
              </a:spcBef>
              <a:spcAft>
                <a:spcPts val="0"/>
              </a:spcAft>
              <a:buSzPts val="2200"/>
              <a:buChar char="◼"/>
            </a:pPr>
            <a:r>
              <a:rPr b="1" lang="en-US"/>
              <a:t>¡La asistencia a clase es fundamental! </a:t>
            </a:r>
            <a:r>
              <a:rPr lang="en-US"/>
              <a:t>Llegar a clase a tiempo (antes de que suene la campana) y permanecer en la clase es responsabilidad del estudiante.</a:t>
            </a:r>
            <a:br>
              <a:rPr lang="en-US"/>
            </a:br>
            <a:endParaRPr/>
          </a:p>
          <a:p>
            <a:pPr indent="-261620" lvl="0" marL="274320" rtl="0" algn="l">
              <a:spcBef>
                <a:spcPts val="480"/>
              </a:spcBef>
              <a:spcAft>
                <a:spcPts val="0"/>
              </a:spcAft>
              <a:buSzPts val="2200"/>
              <a:buChar char="◼"/>
            </a:pPr>
            <a:r>
              <a:rPr lang="en-US"/>
              <a:t>La asistencia a clase se toma todos los días para cada clase. La asistencia se puede ver en PowerSchool.</a:t>
            </a:r>
            <a:br>
              <a:rPr lang="en-US"/>
            </a:br>
            <a:endParaRPr/>
          </a:p>
          <a:p>
            <a:pPr indent="-261620" lvl="0" marL="274320" rtl="0" algn="l">
              <a:spcBef>
                <a:spcPts val="480"/>
              </a:spcBef>
              <a:spcAft>
                <a:spcPts val="0"/>
              </a:spcAft>
              <a:buSzPts val="2200"/>
              <a:buChar char="◼"/>
            </a:pPr>
            <a:r>
              <a:rPr lang="en-US"/>
              <a:t>Se realizarán barridos de pasillos con regularidad. Los estudiantes tienen 5 minutos de tiempo de transición entre cada clase. Después de que suene la campana, si los estudiantes todavía están en el pasillo, se realizará un barrido del pasillo. </a:t>
            </a:r>
            <a:r>
              <a:rPr i="1" lang="en-US"/>
              <a:t>Si los estudiantes acumulan más de 3 barridos de pasillos, se pueden aplicar consecuencias, incluida la suspensión.</a:t>
            </a:r>
            <a:endParaRPr i="1"/>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3"/>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Servicios de apoyo al estudiante</a:t>
            </a:r>
            <a:endParaRPr/>
          </a:p>
        </p:txBody>
      </p:sp>
      <p:sp>
        <p:nvSpPr>
          <p:cNvPr id="477" name="Google Shape;477;p63"/>
          <p:cNvSpPr txBox="1"/>
          <p:nvPr>
            <p:ph idx="1" type="body"/>
          </p:nvPr>
        </p:nvSpPr>
        <p:spPr>
          <a:xfrm>
            <a:off x="457200" y="1957538"/>
            <a:ext cx="3566100" cy="39117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1200"/>
              </a:spcBef>
              <a:spcAft>
                <a:spcPts val="0"/>
              </a:spcAft>
              <a:buClr>
                <a:srgbClr val="980000"/>
              </a:buClr>
              <a:buSzPts val="1500"/>
              <a:buFont typeface="Arial"/>
              <a:buChar char="◼"/>
            </a:pPr>
            <a:r>
              <a:rPr lang="en-US"/>
              <a:t>Body Shop (Clínica de salud escolar)</a:t>
            </a:r>
            <a:endParaRPr/>
          </a:p>
          <a:p>
            <a:pPr indent="-323850" lvl="0" marL="457200" rtl="0" algn="l">
              <a:lnSpc>
                <a:spcPct val="115000"/>
              </a:lnSpc>
              <a:spcBef>
                <a:spcPts val="0"/>
              </a:spcBef>
              <a:spcAft>
                <a:spcPts val="0"/>
              </a:spcAft>
              <a:buClr>
                <a:srgbClr val="980000"/>
              </a:buClr>
              <a:buSzPts val="1500"/>
              <a:buFont typeface="Arial"/>
              <a:buChar char="◼"/>
            </a:pPr>
            <a:r>
              <a:rPr lang="en-US"/>
              <a:t>Intervención por abuso de sustancias</a:t>
            </a:r>
            <a:endParaRPr/>
          </a:p>
          <a:p>
            <a:pPr indent="-323850" lvl="0" marL="457200" rtl="0" algn="l">
              <a:lnSpc>
                <a:spcPct val="115000"/>
              </a:lnSpc>
              <a:spcBef>
                <a:spcPts val="0"/>
              </a:spcBef>
              <a:spcAft>
                <a:spcPts val="0"/>
              </a:spcAft>
              <a:buClr>
                <a:srgbClr val="980000"/>
              </a:buClr>
              <a:buSzPts val="1500"/>
              <a:buFont typeface="Arial"/>
              <a:buChar char="◼"/>
            </a:pPr>
            <a:r>
              <a:rPr lang="en-US"/>
              <a:t>Centro universitario y profesional</a:t>
            </a:r>
            <a:endParaRPr/>
          </a:p>
          <a:p>
            <a:pPr indent="-323850" lvl="0" marL="457200" rtl="0" algn="l">
              <a:lnSpc>
                <a:spcPct val="115000"/>
              </a:lnSpc>
              <a:spcBef>
                <a:spcPts val="0"/>
              </a:spcBef>
              <a:spcAft>
                <a:spcPts val="0"/>
              </a:spcAft>
              <a:buClr>
                <a:srgbClr val="980000"/>
              </a:buClr>
              <a:buSzPts val="1500"/>
              <a:buFont typeface="Arial"/>
              <a:buChar char="◼"/>
            </a:pPr>
            <a:r>
              <a:rPr lang="en-US"/>
              <a:t>Centro de cuidado diurno</a:t>
            </a:r>
            <a:endParaRPr/>
          </a:p>
          <a:p>
            <a:pPr indent="-323850" lvl="0" marL="457200" rtl="0" algn="l">
              <a:lnSpc>
                <a:spcPct val="115000"/>
              </a:lnSpc>
              <a:spcBef>
                <a:spcPts val="0"/>
              </a:spcBef>
              <a:spcAft>
                <a:spcPts val="0"/>
              </a:spcAft>
              <a:buClr>
                <a:srgbClr val="980000"/>
              </a:buClr>
              <a:buSzPts val="1500"/>
              <a:buFont typeface="Arial"/>
              <a:buChar char="◼"/>
            </a:pPr>
            <a:r>
              <a:rPr lang="en-US"/>
              <a:t>Programa CNA</a:t>
            </a:r>
            <a:endParaRPr/>
          </a:p>
          <a:p>
            <a:pPr indent="-323850" lvl="0" marL="457200" rtl="0" algn="l">
              <a:lnSpc>
                <a:spcPct val="115000"/>
              </a:lnSpc>
              <a:spcBef>
                <a:spcPts val="0"/>
              </a:spcBef>
              <a:spcAft>
                <a:spcPts val="0"/>
              </a:spcAft>
              <a:buClr>
                <a:srgbClr val="980000"/>
              </a:buClr>
              <a:buSzPts val="1500"/>
              <a:buFont typeface="Arial"/>
              <a:buChar char="◼"/>
            </a:pPr>
            <a:r>
              <a:rPr lang="en-US"/>
              <a:t>Intervención de lectura</a:t>
            </a:r>
            <a:endParaRPr/>
          </a:p>
          <a:p>
            <a:pPr indent="-323850" lvl="0" marL="457200" rtl="0" algn="l">
              <a:lnSpc>
                <a:spcPct val="115000"/>
              </a:lnSpc>
              <a:spcBef>
                <a:spcPts val="0"/>
              </a:spcBef>
              <a:spcAft>
                <a:spcPts val="0"/>
              </a:spcAft>
              <a:buClr>
                <a:srgbClr val="980000"/>
              </a:buClr>
              <a:buSzPts val="1500"/>
              <a:buFont typeface="Arial"/>
              <a:buChar char="◼"/>
            </a:pPr>
            <a:r>
              <a:rPr lang="en-US"/>
              <a:t>SRO</a:t>
            </a:r>
            <a:endParaRPr/>
          </a:p>
          <a:p>
            <a:pPr indent="-323850" lvl="0" marL="457200" rtl="0" algn="l">
              <a:lnSpc>
                <a:spcPct val="115000"/>
              </a:lnSpc>
              <a:spcBef>
                <a:spcPts val="0"/>
              </a:spcBef>
              <a:spcAft>
                <a:spcPts val="0"/>
              </a:spcAft>
              <a:buClr>
                <a:srgbClr val="980000"/>
              </a:buClr>
              <a:buSzPts val="1500"/>
              <a:buFont typeface="Arial"/>
              <a:buChar char="◼"/>
            </a:pPr>
            <a:r>
              <a:rPr lang="en-US"/>
              <a:t>Oficiales de absentismo escolar</a:t>
            </a:r>
            <a:endParaRPr/>
          </a:p>
          <a:p>
            <a:pPr indent="-323850" lvl="0" marL="457200" rtl="0" algn="l">
              <a:lnSpc>
                <a:spcPct val="115000"/>
              </a:lnSpc>
              <a:spcBef>
                <a:spcPts val="0"/>
              </a:spcBef>
              <a:spcAft>
                <a:spcPts val="0"/>
              </a:spcAft>
              <a:buClr>
                <a:srgbClr val="980000"/>
              </a:buClr>
              <a:buSzPts val="1500"/>
              <a:buFont typeface="Arial"/>
              <a:buChar char="◼"/>
            </a:pPr>
            <a:r>
              <a:rPr lang="en-US"/>
              <a:t>Programas de intervención estudiantil</a:t>
            </a:r>
            <a:endParaRPr/>
          </a:p>
        </p:txBody>
      </p:sp>
      <p:sp>
        <p:nvSpPr>
          <p:cNvPr id="478" name="Google Shape;478;p63"/>
          <p:cNvSpPr txBox="1"/>
          <p:nvPr>
            <p:ph idx="2" type="body"/>
          </p:nvPr>
        </p:nvSpPr>
        <p:spPr>
          <a:xfrm>
            <a:off x="4282490" y="1903413"/>
            <a:ext cx="3566100" cy="39117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1200"/>
              </a:spcBef>
              <a:spcAft>
                <a:spcPts val="0"/>
              </a:spcAft>
              <a:buClr>
                <a:srgbClr val="980000"/>
              </a:buClr>
              <a:buSzPts val="1500"/>
              <a:buFont typeface="Arial"/>
              <a:buChar char="◼"/>
            </a:pPr>
            <a:r>
              <a:rPr lang="en-US"/>
              <a:t>Mediación comunitaria</a:t>
            </a:r>
            <a:endParaRPr/>
          </a:p>
          <a:p>
            <a:pPr indent="-323850" lvl="0" marL="457200" rtl="0" algn="l">
              <a:lnSpc>
                <a:spcPct val="115000"/>
              </a:lnSpc>
              <a:spcBef>
                <a:spcPts val="0"/>
              </a:spcBef>
              <a:spcAft>
                <a:spcPts val="0"/>
              </a:spcAft>
              <a:buClr>
                <a:srgbClr val="980000"/>
              </a:buClr>
              <a:buSzPts val="1500"/>
              <a:buFont typeface="Arial"/>
              <a:buChar char="◼"/>
            </a:pPr>
            <a:r>
              <a:rPr lang="en-US"/>
              <a:t>Patólogo visual / del habla</a:t>
            </a:r>
            <a:endParaRPr/>
          </a:p>
          <a:p>
            <a:pPr indent="-323850" lvl="0" marL="457200" rtl="0" algn="l">
              <a:lnSpc>
                <a:spcPct val="115000"/>
              </a:lnSpc>
              <a:spcBef>
                <a:spcPts val="0"/>
              </a:spcBef>
              <a:spcAft>
                <a:spcPts val="0"/>
              </a:spcAft>
              <a:buClr>
                <a:srgbClr val="980000"/>
              </a:buClr>
              <a:buSzPts val="1500"/>
              <a:buFont typeface="Arial"/>
              <a:buChar char="◼"/>
            </a:pPr>
            <a:r>
              <a:rPr lang="en-US"/>
              <a:t>Psicólogo / Trabajadores sociales</a:t>
            </a:r>
            <a:endParaRPr/>
          </a:p>
          <a:p>
            <a:pPr indent="-323850" lvl="0" marL="457200" rtl="0" algn="l">
              <a:lnSpc>
                <a:spcPct val="115000"/>
              </a:lnSpc>
              <a:spcBef>
                <a:spcPts val="0"/>
              </a:spcBef>
              <a:spcAft>
                <a:spcPts val="0"/>
              </a:spcAft>
              <a:buClr>
                <a:srgbClr val="980000"/>
              </a:buClr>
              <a:buSzPts val="1500"/>
              <a:buFont typeface="Arial"/>
              <a:buChar char="◼"/>
            </a:pPr>
            <a:r>
              <a:rPr lang="en-US"/>
              <a:t>Programa de enfermería de la Universidad de Quinnipiac</a:t>
            </a:r>
            <a:endParaRPr/>
          </a:p>
          <a:p>
            <a:pPr indent="-323850" lvl="0" marL="457200" rtl="0" algn="l">
              <a:lnSpc>
                <a:spcPct val="115000"/>
              </a:lnSpc>
              <a:spcBef>
                <a:spcPts val="0"/>
              </a:spcBef>
              <a:spcAft>
                <a:spcPts val="0"/>
              </a:spcAft>
              <a:buClr>
                <a:srgbClr val="980000"/>
              </a:buClr>
              <a:buSzPts val="1500"/>
              <a:buFont typeface="Arial"/>
              <a:buChar char="◼"/>
            </a:pPr>
            <a:r>
              <a:rPr lang="en-US"/>
              <a:t>Servicios de enfermería</a:t>
            </a:r>
            <a:endParaRPr/>
          </a:p>
          <a:p>
            <a:pPr indent="-323850" lvl="0" marL="457200" rtl="0" algn="l">
              <a:lnSpc>
                <a:spcPct val="115000"/>
              </a:lnSpc>
              <a:spcBef>
                <a:spcPts val="0"/>
              </a:spcBef>
              <a:spcAft>
                <a:spcPts val="0"/>
              </a:spcAft>
              <a:buClr>
                <a:srgbClr val="980000"/>
              </a:buClr>
              <a:buSzPts val="1500"/>
              <a:buFont typeface="Arial"/>
              <a:buChar char="◼"/>
            </a:pPr>
            <a:r>
              <a:rPr lang="en-US"/>
              <a:t>Seminario de estudios independientes</a:t>
            </a:r>
            <a:endParaRPr/>
          </a:p>
          <a:p>
            <a:pPr indent="-323850" lvl="0" marL="457200" rtl="0" algn="l">
              <a:lnSpc>
                <a:spcPct val="115000"/>
              </a:lnSpc>
              <a:spcBef>
                <a:spcPts val="0"/>
              </a:spcBef>
              <a:spcAft>
                <a:spcPts val="0"/>
              </a:spcAft>
              <a:buClr>
                <a:srgbClr val="980000"/>
              </a:buClr>
              <a:buSzPts val="1500"/>
              <a:buFont typeface="Arial"/>
              <a:buChar char="◼"/>
            </a:pPr>
            <a:r>
              <a:rPr lang="en-US"/>
              <a:t>Servicios de tutoriales</a:t>
            </a:r>
            <a:endParaRPr/>
          </a:p>
          <a:p>
            <a:pPr indent="-323850" lvl="0" marL="457200" rtl="0" algn="l">
              <a:lnSpc>
                <a:spcPct val="115000"/>
              </a:lnSpc>
              <a:spcBef>
                <a:spcPts val="0"/>
              </a:spcBef>
              <a:spcAft>
                <a:spcPts val="0"/>
              </a:spcAft>
              <a:buClr>
                <a:srgbClr val="980000"/>
              </a:buClr>
              <a:buSzPts val="1500"/>
              <a:buFont typeface="Arial"/>
              <a:buChar char="◼"/>
            </a:pPr>
            <a:r>
              <a:rPr lang="en-US"/>
              <a:t>Educadores de salud de la Universidad de Yale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Atletismo</a:t>
            </a:r>
            <a:endParaRPr/>
          </a:p>
          <a:p>
            <a:pPr indent="0" lvl="0" marL="0" rtl="0" algn="l">
              <a:spcBef>
                <a:spcPts val="0"/>
              </a:spcBef>
              <a:spcAft>
                <a:spcPts val="0"/>
              </a:spcAft>
              <a:buNone/>
            </a:pPr>
            <a:r>
              <a:rPr i="1" lang="en-US" sz="2700"/>
              <a:t>2.0 GPA necesario</a:t>
            </a:r>
            <a:endParaRPr/>
          </a:p>
        </p:txBody>
      </p:sp>
      <p:sp>
        <p:nvSpPr>
          <p:cNvPr id="485" name="Google Shape;485;p64"/>
          <p:cNvSpPr txBox="1"/>
          <p:nvPr>
            <p:ph idx="1" type="body"/>
          </p:nvPr>
        </p:nvSpPr>
        <p:spPr>
          <a:xfrm>
            <a:off x="3396000" y="2691675"/>
            <a:ext cx="2352000" cy="2253300"/>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lang="en-US" u="sng"/>
              <a:t>Invierno</a:t>
            </a:r>
            <a:endParaRPr u="sng"/>
          </a:p>
          <a:p>
            <a:pPr indent="-342900" lvl="0" marL="457200" rtl="0" algn="l">
              <a:spcBef>
                <a:spcPts val="1800"/>
              </a:spcBef>
              <a:spcAft>
                <a:spcPts val="0"/>
              </a:spcAft>
              <a:buSzPts val="1800"/>
              <a:buChar char="◼"/>
            </a:pPr>
            <a:r>
              <a:rPr lang="en-US"/>
              <a:t>Baloncesto</a:t>
            </a:r>
            <a:endParaRPr/>
          </a:p>
          <a:p>
            <a:pPr indent="-342900" lvl="0" marL="457200" rtl="0" algn="l">
              <a:spcBef>
                <a:spcPts val="0"/>
              </a:spcBef>
              <a:spcAft>
                <a:spcPts val="0"/>
              </a:spcAft>
              <a:buSzPts val="1800"/>
              <a:buChar char="◼"/>
            </a:pPr>
            <a:r>
              <a:rPr lang="en-US"/>
              <a:t>Lucha</a:t>
            </a:r>
            <a:endParaRPr/>
          </a:p>
          <a:p>
            <a:pPr indent="-342900" lvl="0" marL="457200" rtl="0" algn="l">
              <a:spcBef>
                <a:spcPts val="0"/>
              </a:spcBef>
              <a:spcAft>
                <a:spcPts val="0"/>
              </a:spcAft>
              <a:buSzPts val="1800"/>
              <a:buChar char="◼"/>
            </a:pPr>
            <a:r>
              <a:rPr lang="en-US"/>
              <a:t>Pista interior</a:t>
            </a:r>
            <a:endParaRPr/>
          </a:p>
          <a:p>
            <a:pPr indent="-342900" lvl="0" marL="457200" rtl="0" algn="l">
              <a:spcBef>
                <a:spcPts val="0"/>
              </a:spcBef>
              <a:spcAft>
                <a:spcPts val="0"/>
              </a:spcAft>
              <a:buSzPts val="1800"/>
              <a:buChar char="◼"/>
            </a:pPr>
            <a:r>
              <a:rPr lang="en-US"/>
              <a:t>Animadoras</a:t>
            </a:r>
            <a:endParaRPr u="sng"/>
          </a:p>
        </p:txBody>
      </p:sp>
      <p:sp>
        <p:nvSpPr>
          <p:cNvPr id="486" name="Google Shape;486;p64"/>
          <p:cNvSpPr txBox="1"/>
          <p:nvPr>
            <p:ph idx="2" type="body"/>
          </p:nvPr>
        </p:nvSpPr>
        <p:spPr>
          <a:xfrm>
            <a:off x="6409825" y="2709988"/>
            <a:ext cx="2192400" cy="2662200"/>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lang="en-US" u="sng"/>
              <a:t>Primavera</a:t>
            </a:r>
            <a:endParaRPr u="sng"/>
          </a:p>
          <a:p>
            <a:pPr indent="-342900" lvl="0" marL="457200" rtl="0" algn="l">
              <a:spcBef>
                <a:spcPts val="1800"/>
              </a:spcBef>
              <a:spcAft>
                <a:spcPts val="0"/>
              </a:spcAft>
              <a:buSzPts val="1800"/>
              <a:buChar char="◼"/>
            </a:pPr>
            <a:r>
              <a:rPr lang="en-US"/>
              <a:t>Golf</a:t>
            </a:r>
            <a:endParaRPr/>
          </a:p>
          <a:p>
            <a:pPr indent="-342900" lvl="0" marL="457200" rtl="0" algn="l">
              <a:spcBef>
                <a:spcPts val="0"/>
              </a:spcBef>
              <a:spcAft>
                <a:spcPts val="0"/>
              </a:spcAft>
              <a:buSzPts val="1800"/>
              <a:buChar char="◼"/>
            </a:pPr>
            <a:r>
              <a:rPr lang="en-US"/>
              <a:t>Sofbol</a:t>
            </a:r>
            <a:endParaRPr/>
          </a:p>
          <a:p>
            <a:pPr indent="-342900" lvl="0" marL="457200" rtl="0" algn="l">
              <a:spcBef>
                <a:spcPts val="0"/>
              </a:spcBef>
              <a:spcAft>
                <a:spcPts val="0"/>
              </a:spcAft>
              <a:buSzPts val="1800"/>
              <a:buChar char="◼"/>
            </a:pPr>
            <a:r>
              <a:rPr lang="en-US"/>
              <a:t>Béisbol</a:t>
            </a:r>
            <a:endParaRPr/>
          </a:p>
          <a:p>
            <a:pPr indent="-342900" lvl="0" marL="457200" rtl="0" algn="l">
              <a:spcBef>
                <a:spcPts val="0"/>
              </a:spcBef>
              <a:spcAft>
                <a:spcPts val="0"/>
              </a:spcAft>
              <a:buSzPts val="1800"/>
              <a:buChar char="◼"/>
            </a:pPr>
            <a:r>
              <a:rPr lang="en-US"/>
              <a:t>Tenis</a:t>
            </a:r>
            <a:endParaRPr/>
          </a:p>
          <a:p>
            <a:pPr indent="-342900" lvl="0" marL="457200" rtl="0" algn="l">
              <a:spcBef>
                <a:spcPts val="0"/>
              </a:spcBef>
              <a:spcAft>
                <a:spcPts val="0"/>
              </a:spcAft>
              <a:buSzPts val="1800"/>
              <a:buChar char="◼"/>
            </a:pPr>
            <a:r>
              <a:rPr lang="en-US"/>
              <a:t>Lacrosse</a:t>
            </a:r>
            <a:endParaRPr/>
          </a:p>
          <a:p>
            <a:pPr indent="-342900" lvl="0" marL="457200" rtl="0" algn="l">
              <a:spcBef>
                <a:spcPts val="0"/>
              </a:spcBef>
              <a:spcAft>
                <a:spcPts val="0"/>
              </a:spcAft>
              <a:buSzPts val="1800"/>
              <a:buChar char="◼"/>
            </a:pPr>
            <a:r>
              <a:rPr lang="en-US"/>
              <a:t>Pista</a:t>
            </a:r>
            <a:endParaRPr u="sng"/>
          </a:p>
        </p:txBody>
      </p:sp>
      <p:sp>
        <p:nvSpPr>
          <p:cNvPr id="487" name="Google Shape;487;p64"/>
          <p:cNvSpPr txBox="1"/>
          <p:nvPr>
            <p:ph idx="3" type="body"/>
          </p:nvPr>
        </p:nvSpPr>
        <p:spPr>
          <a:xfrm>
            <a:off x="457200" y="2614350"/>
            <a:ext cx="2474700" cy="2662200"/>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lang="en-US" u="sng"/>
              <a:t>Otoño</a:t>
            </a:r>
            <a:endParaRPr u="sng"/>
          </a:p>
          <a:p>
            <a:pPr indent="-342900" lvl="0" marL="457200" rtl="0" algn="l">
              <a:spcBef>
                <a:spcPts val="1800"/>
              </a:spcBef>
              <a:spcAft>
                <a:spcPts val="0"/>
              </a:spcAft>
              <a:buSzPts val="1800"/>
              <a:buChar char="◼"/>
            </a:pPr>
            <a:r>
              <a:rPr lang="en-US"/>
              <a:t>Cross-Country</a:t>
            </a:r>
            <a:endParaRPr/>
          </a:p>
          <a:p>
            <a:pPr indent="-342900" lvl="0" marL="457200" rtl="0" algn="l">
              <a:spcBef>
                <a:spcPts val="0"/>
              </a:spcBef>
              <a:spcAft>
                <a:spcPts val="0"/>
              </a:spcAft>
              <a:buSzPts val="1800"/>
              <a:buChar char="◼"/>
            </a:pPr>
            <a:r>
              <a:rPr lang="en-US"/>
              <a:t>Fútbol americano</a:t>
            </a:r>
            <a:endParaRPr/>
          </a:p>
          <a:p>
            <a:pPr indent="-342900" lvl="0" marL="457200" rtl="0" algn="l">
              <a:spcBef>
                <a:spcPts val="0"/>
              </a:spcBef>
              <a:spcAft>
                <a:spcPts val="0"/>
              </a:spcAft>
              <a:buSzPts val="1800"/>
              <a:buChar char="◼"/>
            </a:pPr>
            <a:r>
              <a:rPr lang="en-US"/>
              <a:t>Fútbol</a:t>
            </a:r>
            <a:endParaRPr/>
          </a:p>
          <a:p>
            <a:pPr indent="-342900" lvl="0" marL="457200" rtl="0" algn="l">
              <a:spcBef>
                <a:spcPts val="0"/>
              </a:spcBef>
              <a:spcAft>
                <a:spcPts val="0"/>
              </a:spcAft>
              <a:buSzPts val="1800"/>
              <a:buChar char="◼"/>
            </a:pPr>
            <a:r>
              <a:rPr lang="en-US"/>
              <a:t>Vóleibol</a:t>
            </a:r>
            <a:endParaRPr/>
          </a:p>
          <a:p>
            <a:pPr indent="-342900" lvl="0" marL="457200" rtl="0" algn="l">
              <a:spcBef>
                <a:spcPts val="0"/>
              </a:spcBef>
              <a:spcAft>
                <a:spcPts val="0"/>
              </a:spcAft>
              <a:buSzPts val="1800"/>
              <a:buChar char="◼"/>
            </a:pPr>
            <a:r>
              <a:rPr lang="en-US"/>
              <a:t>Animadoras</a:t>
            </a:r>
            <a:endParaRPr u="sng"/>
          </a:p>
        </p:txBody>
      </p:sp>
      <p:pic>
        <p:nvPicPr>
          <p:cNvPr descr="football.jpg" id="488" name="Google Shape;488;p64"/>
          <p:cNvPicPr preferRelativeResize="0"/>
          <p:nvPr/>
        </p:nvPicPr>
        <p:blipFill rotWithShape="1">
          <a:blip r:embed="rId3">
            <a:alphaModFix/>
          </a:blip>
          <a:srcRect b="0" l="0" r="0" t="0"/>
          <a:stretch/>
        </p:blipFill>
        <p:spPr>
          <a:xfrm>
            <a:off x="3396010" y="285924"/>
            <a:ext cx="2133600" cy="1312164"/>
          </a:xfrm>
          <a:prstGeom prst="rect">
            <a:avLst/>
          </a:prstGeom>
          <a:noFill/>
          <a:ln>
            <a:noFill/>
          </a:ln>
          <a:effectLst>
            <a:outerShdw blurRad="757238" rotWithShape="0" algn="bl" dir="5400000" dist="19050">
              <a:srgbClr val="000000">
                <a:alpha val="50000"/>
              </a:srgbClr>
            </a:outerShdw>
          </a:effectLst>
        </p:spPr>
      </p:pic>
      <p:pic>
        <p:nvPicPr>
          <p:cNvPr descr="cheerleading.jpg" id="489" name="Google Shape;489;p64"/>
          <p:cNvPicPr preferRelativeResize="0"/>
          <p:nvPr/>
        </p:nvPicPr>
        <p:blipFill rotWithShape="1">
          <a:blip r:embed="rId4">
            <a:alphaModFix/>
          </a:blip>
          <a:srcRect b="0" l="0" r="0" t="0"/>
          <a:stretch/>
        </p:blipFill>
        <p:spPr>
          <a:xfrm>
            <a:off x="5308575" y="1451150"/>
            <a:ext cx="1973625" cy="1312175"/>
          </a:xfrm>
          <a:prstGeom prst="rect">
            <a:avLst/>
          </a:prstGeom>
          <a:noFill/>
          <a:ln>
            <a:noFill/>
          </a:ln>
          <a:effectLst>
            <a:outerShdw blurRad="757238" rotWithShape="0" algn="bl" dir="5400000" dist="19050">
              <a:srgbClr val="666666">
                <a:alpha val="50000"/>
              </a:srgbClr>
            </a:outerShdw>
          </a:effectLst>
        </p:spPr>
      </p:pic>
      <p:pic>
        <p:nvPicPr>
          <p:cNvPr descr="soccer.bmp" id="490" name="Google Shape;490;p64"/>
          <p:cNvPicPr preferRelativeResize="0"/>
          <p:nvPr/>
        </p:nvPicPr>
        <p:blipFill rotWithShape="1">
          <a:blip r:embed="rId5">
            <a:alphaModFix/>
          </a:blip>
          <a:srcRect b="0" l="0" r="0" t="0"/>
          <a:stretch/>
        </p:blipFill>
        <p:spPr>
          <a:xfrm>
            <a:off x="7188426" y="187950"/>
            <a:ext cx="1764584" cy="1869440"/>
          </a:xfrm>
          <a:prstGeom prst="rect">
            <a:avLst/>
          </a:prstGeom>
          <a:noFill/>
          <a:ln>
            <a:noFill/>
          </a:ln>
          <a:effectLst>
            <a:outerShdw blurRad="585788" rotWithShape="0" algn="bl" dir="5400000" dist="19050">
              <a:srgbClr val="000000">
                <a:alpha val="50000"/>
              </a:srgbClr>
            </a:outerShdw>
          </a:effectLst>
        </p:spPr>
      </p:pic>
      <p:sp>
        <p:nvSpPr>
          <p:cNvPr id="491" name="Google Shape;491;p64"/>
          <p:cNvSpPr txBox="1"/>
          <p:nvPr/>
        </p:nvSpPr>
        <p:spPr>
          <a:xfrm>
            <a:off x="441000" y="5180025"/>
            <a:ext cx="8262000" cy="2031900"/>
          </a:xfrm>
          <a:prstGeom prst="rect">
            <a:avLst/>
          </a:prstGeom>
          <a:noFill/>
          <a:ln>
            <a:noFill/>
          </a:ln>
        </p:spPr>
        <p:txBody>
          <a:bodyPr anchorCtr="0" anchor="t" bIns="91425" lIns="91425" spcFirstLastPara="1" rIns="91425" wrap="square" tIns="91425">
            <a:spAutoFit/>
          </a:bodyPr>
          <a:lstStyle/>
          <a:p>
            <a:pPr indent="0" lvl="0" marL="0" rtl="0" algn="l">
              <a:spcBef>
                <a:spcPts val="1800"/>
              </a:spcBef>
              <a:spcAft>
                <a:spcPts val="0"/>
              </a:spcAft>
              <a:buClr>
                <a:schemeClr val="dk1"/>
              </a:buClr>
              <a:buSzPts val="1100"/>
              <a:buFont typeface="Arial"/>
              <a:buNone/>
            </a:pPr>
            <a:r>
              <a:rPr lang="en-US" sz="1800">
                <a:solidFill>
                  <a:schemeClr val="dk2"/>
                </a:solidFill>
                <a:latin typeface="Century Gothic"/>
                <a:ea typeface="Century Gothic"/>
                <a:cs typeface="Century Gothic"/>
                <a:sym typeface="Century Gothic"/>
              </a:rPr>
              <a:t>¿Interesado en practicar un deporte este otoño? </a:t>
            </a:r>
            <a:r>
              <a:rPr b="1" lang="en-US" sz="1800">
                <a:solidFill>
                  <a:schemeClr val="dk2"/>
                </a:solidFill>
                <a:latin typeface="Century Gothic"/>
                <a:ea typeface="Century Gothic"/>
                <a:cs typeface="Century Gothic"/>
                <a:sym typeface="Century Gothic"/>
              </a:rPr>
              <a:t>La temporada de otoño comienza pronto. </a:t>
            </a:r>
            <a:r>
              <a:rPr lang="en-US" sz="1800">
                <a:solidFill>
                  <a:schemeClr val="dk2"/>
                </a:solidFill>
                <a:latin typeface="Century Gothic"/>
                <a:ea typeface="Century Gothic"/>
                <a:cs typeface="Century Gothic"/>
                <a:sym typeface="Century Gothic"/>
              </a:rPr>
              <a:t>¡No te lo pierdas! ¡Te necesitamos!</a:t>
            </a:r>
            <a:endParaRPr sz="1800">
              <a:solidFill>
                <a:schemeClr val="dk2"/>
              </a:solidFill>
              <a:latin typeface="Century Gothic"/>
              <a:ea typeface="Century Gothic"/>
              <a:cs typeface="Century Gothic"/>
              <a:sym typeface="Century Gothic"/>
            </a:endParaRPr>
          </a:p>
          <a:p>
            <a:pPr indent="0" lvl="0" marL="0" rtl="0" algn="l">
              <a:spcBef>
                <a:spcPts val="1800"/>
              </a:spcBef>
              <a:spcAft>
                <a:spcPts val="0"/>
              </a:spcAft>
              <a:buClr>
                <a:schemeClr val="dk1"/>
              </a:buClr>
              <a:buSzPts val="1100"/>
              <a:buFont typeface="Arial"/>
              <a:buNone/>
            </a:pPr>
            <a:r>
              <a:rPr b="1" lang="en-US" sz="1800">
                <a:solidFill>
                  <a:schemeClr val="dk2"/>
                </a:solidFill>
                <a:latin typeface="Century Gothic"/>
                <a:ea typeface="Century Gothic"/>
                <a:cs typeface="Century Gothic"/>
                <a:sym typeface="Century Gothic"/>
              </a:rPr>
              <a:t>¡Vaya al sitio web de Cross y comuníquese con los entrenadores para obtener más información!</a:t>
            </a:r>
            <a:endParaRPr b="1" sz="1800">
              <a:solidFill>
                <a:schemeClr val="dk2"/>
              </a:solidFill>
              <a:latin typeface="Century Gothic"/>
              <a:ea typeface="Century Gothic"/>
              <a:cs typeface="Century Gothic"/>
              <a:sym typeface="Century Gothic"/>
            </a:endParaRPr>
          </a:p>
          <a:p>
            <a:pPr indent="0" lvl="0" marL="0" rtl="0" algn="l">
              <a:spcBef>
                <a:spcPts val="1800"/>
              </a:spcBef>
              <a:spcAft>
                <a:spcPts val="0"/>
              </a:spcAft>
              <a:buNone/>
            </a:pPr>
            <a:r>
              <a:t/>
            </a:r>
            <a:endParaRPr sz="1800">
              <a:solidFill>
                <a:schemeClr val="dk2"/>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5"/>
          <p:cNvSpPr txBox="1"/>
          <p:nvPr>
            <p:ph idx="1" type="body"/>
          </p:nvPr>
        </p:nvSpPr>
        <p:spPr>
          <a:xfrm>
            <a:off x="3157798" y="1950375"/>
            <a:ext cx="3665400" cy="4429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Equipos Atléticos</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Mejores amigos</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Animadoras</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Coro</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Club de Baile</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Club de Drama</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ECA</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Sociedad de Honor Francesa</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Club GSA</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Sociedad de Honor Italiana</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Banda de jazz</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Conectar Medio Oriente/Asia Central</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Sociedad Nacional de Honor</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Proclamación-Periódico Escolar</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Sociedad Española de Honor</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Consejo Estudiantil</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Club del Anuario</a:t>
            </a:r>
            <a:endParaRPr sz="1500">
              <a:solidFill>
                <a:schemeClr val="dk1"/>
              </a:solidFill>
            </a:endParaRPr>
          </a:p>
          <a:p>
            <a:pPr indent="0" lvl="0" marL="0" rtl="0" algn="ctr">
              <a:lnSpc>
                <a:spcPct val="80000"/>
              </a:lnSpc>
              <a:spcBef>
                <a:spcPts val="240"/>
              </a:spcBef>
              <a:spcAft>
                <a:spcPts val="0"/>
              </a:spcAft>
              <a:buClr>
                <a:schemeClr val="dk1"/>
              </a:buClr>
              <a:buSzPts val="1100"/>
              <a:buFont typeface="Arial"/>
              <a:buNone/>
            </a:pPr>
            <a:r>
              <a:rPr lang="en-US" sz="1500">
                <a:solidFill>
                  <a:schemeClr val="dk1"/>
                </a:solidFill>
              </a:rPr>
              <a:t>….¡y más!</a:t>
            </a:r>
            <a:endParaRPr sz="1500">
              <a:solidFill>
                <a:schemeClr val="dk1"/>
              </a:solidFill>
            </a:endParaRPr>
          </a:p>
          <a:p>
            <a:pPr indent="0" lvl="0" marL="0" rtl="0" algn="ctr">
              <a:lnSpc>
                <a:spcPct val="80000"/>
              </a:lnSpc>
              <a:spcBef>
                <a:spcPts val="240"/>
              </a:spcBef>
              <a:spcAft>
                <a:spcPts val="0"/>
              </a:spcAft>
              <a:buNone/>
            </a:pPr>
            <a:r>
              <a:t/>
            </a:r>
            <a:endParaRPr sz="1500">
              <a:solidFill>
                <a:schemeClr val="dk1"/>
              </a:solidFill>
            </a:endParaRPr>
          </a:p>
          <a:p>
            <a:pPr indent="-236220" lvl="0" marL="274320" rtl="0" algn="l">
              <a:lnSpc>
                <a:spcPct val="80000"/>
              </a:lnSpc>
              <a:spcBef>
                <a:spcPts val="120"/>
              </a:spcBef>
              <a:spcAft>
                <a:spcPts val="0"/>
              </a:spcAft>
              <a:buSzPts val="600"/>
              <a:buNone/>
            </a:pPr>
            <a:r>
              <a:t/>
            </a:r>
            <a:endParaRPr sz="600">
              <a:solidFill>
                <a:schemeClr val="dk1"/>
              </a:solidFill>
            </a:endParaRPr>
          </a:p>
        </p:txBody>
      </p:sp>
      <p:sp>
        <p:nvSpPr>
          <p:cNvPr id="497" name="Google Shape;497;p65"/>
          <p:cNvSpPr txBox="1"/>
          <p:nvPr/>
        </p:nvSpPr>
        <p:spPr>
          <a:xfrm>
            <a:off x="457200" y="2673825"/>
            <a:ext cx="2496900" cy="3447000"/>
          </a:xfrm>
          <a:prstGeom prst="rect">
            <a:avLst/>
          </a:prstGeom>
          <a:noFill/>
          <a:ln>
            <a:noFill/>
          </a:ln>
        </p:spPr>
        <p:txBody>
          <a:bodyPr anchorCtr="0" anchor="t" bIns="45700" lIns="91425" spcFirstLastPara="1" rIns="91425" wrap="square" tIns="45700">
            <a:noAutofit/>
          </a:bodyPr>
          <a:lstStyle/>
          <a:p>
            <a:pPr indent="4763" lvl="0" marL="55562" rtl="0" algn="l">
              <a:spcBef>
                <a:spcPts val="0"/>
              </a:spcBef>
              <a:spcAft>
                <a:spcPts val="0"/>
              </a:spcAft>
              <a:buClr>
                <a:schemeClr val="dk1"/>
              </a:buClr>
              <a:buFont typeface="Arial"/>
              <a:buNone/>
            </a:pPr>
            <a:r>
              <a:rPr b="1" lang="en-US" sz="1900">
                <a:solidFill>
                  <a:srgbClr val="980000"/>
                </a:solidFill>
                <a:latin typeface="Century Gothic"/>
                <a:ea typeface="Century Gothic"/>
                <a:cs typeface="Century Gothic"/>
                <a:sym typeface="Century Gothic"/>
              </a:rPr>
              <a:t>Wilbur Cross ofrece una amplia variedad de actividades que aseguran el desarrollo integral de un cuerpo estudiantil con mentalidad académica, social y cívica.</a:t>
            </a:r>
            <a:endParaRPr sz="1100">
              <a:solidFill>
                <a:srgbClr val="AD0101"/>
              </a:solidFill>
              <a:latin typeface="Century Gothic"/>
              <a:ea typeface="Century Gothic"/>
              <a:cs typeface="Century Gothic"/>
              <a:sym typeface="Century Gothic"/>
            </a:endParaRPr>
          </a:p>
        </p:txBody>
      </p:sp>
      <p:pic>
        <p:nvPicPr>
          <p:cNvPr descr="Top_hat_cane_2" id="498" name="Google Shape;498;p65"/>
          <p:cNvPicPr preferRelativeResize="0"/>
          <p:nvPr/>
        </p:nvPicPr>
        <p:blipFill rotWithShape="1">
          <a:blip r:embed="rId3">
            <a:alphaModFix/>
          </a:blip>
          <a:srcRect b="0" l="0" r="0" t="0"/>
          <a:stretch/>
        </p:blipFill>
        <p:spPr>
          <a:xfrm>
            <a:off x="130325" y="386028"/>
            <a:ext cx="2266950" cy="2057400"/>
          </a:xfrm>
          <a:prstGeom prst="rect">
            <a:avLst/>
          </a:prstGeom>
          <a:noFill/>
          <a:ln>
            <a:noFill/>
          </a:ln>
        </p:spPr>
      </p:pic>
      <p:pic>
        <p:nvPicPr>
          <p:cNvPr id="499" name="Google Shape;499;p65"/>
          <p:cNvPicPr preferRelativeResize="0"/>
          <p:nvPr/>
        </p:nvPicPr>
        <p:blipFill>
          <a:blip r:embed="rId4">
            <a:alphaModFix/>
          </a:blip>
          <a:stretch>
            <a:fillRect/>
          </a:stretch>
        </p:blipFill>
        <p:spPr>
          <a:xfrm>
            <a:off x="8206725" y="3188639"/>
            <a:ext cx="777050" cy="901650"/>
          </a:xfrm>
          <a:prstGeom prst="rect">
            <a:avLst/>
          </a:prstGeom>
          <a:noFill/>
          <a:ln>
            <a:noFill/>
          </a:ln>
        </p:spPr>
      </p:pic>
      <p:sp>
        <p:nvSpPr>
          <p:cNvPr id="500" name="Google Shape;500;p65"/>
          <p:cNvSpPr txBox="1"/>
          <p:nvPr>
            <p:ph idx="4294967295" type="body"/>
          </p:nvPr>
        </p:nvSpPr>
        <p:spPr>
          <a:xfrm rot="-669119">
            <a:off x="6734701" y="2726174"/>
            <a:ext cx="1686036" cy="2211143"/>
          </a:xfrm>
          <a:prstGeom prst="rect">
            <a:avLst/>
          </a:prstGeom>
        </p:spPr>
        <p:txBody>
          <a:bodyPr anchorCtr="0" anchor="t" bIns="45700" lIns="91425" spcFirstLastPara="1" rIns="91425" wrap="square" tIns="45700">
            <a:noAutofit/>
          </a:bodyPr>
          <a:lstStyle/>
          <a:p>
            <a:pPr indent="0" lvl="0" marL="0" rtl="0" algn="ctr">
              <a:spcBef>
                <a:spcPts val="1800"/>
              </a:spcBef>
              <a:spcAft>
                <a:spcPts val="0"/>
              </a:spcAft>
              <a:buNone/>
            </a:pPr>
            <a:r>
              <a:rPr b="1" i="1" lang="en-US" sz="1600">
                <a:solidFill>
                  <a:srgbClr val="000000"/>
                </a:solidFill>
              </a:rPr>
              <a:t>¿Tienes una idea para un nuevo club o actividad? ¡Consiga un personal para </a:t>
            </a:r>
            <a:r>
              <a:rPr b="1" i="1" lang="en-US" sz="1600">
                <a:solidFill>
                  <a:srgbClr val="000000"/>
                </a:solidFill>
              </a:rPr>
              <a:t>patrocinar y</a:t>
            </a:r>
            <a:r>
              <a:rPr b="1" i="1" lang="en-US" sz="1600">
                <a:solidFill>
                  <a:srgbClr val="000000"/>
                </a:solidFill>
              </a:rPr>
              <a:t> puede lanzarlo!</a:t>
            </a:r>
            <a:endParaRPr b="1" i="1" sz="1600">
              <a:solidFill>
                <a:srgbClr val="000000"/>
              </a:solidFill>
            </a:endParaRPr>
          </a:p>
        </p:txBody>
      </p:sp>
      <p:sp>
        <p:nvSpPr>
          <p:cNvPr id="501" name="Google Shape;501;p65"/>
          <p:cNvSpPr txBox="1"/>
          <p:nvPr>
            <p:ph type="title"/>
          </p:nvPr>
        </p:nvSpPr>
        <p:spPr>
          <a:xfrm>
            <a:off x="1413899" y="843225"/>
            <a:ext cx="65085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4400"/>
              <a:buFont typeface="Candara"/>
              <a:buNone/>
            </a:pPr>
            <a:r>
              <a:rPr lang="en-US"/>
              <a:t>CLUBS &amp; ACTIVIDADES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6"/>
          <p:cNvSpPr txBox="1"/>
          <p:nvPr>
            <p:ph type="title"/>
          </p:nvPr>
        </p:nvSpPr>
        <p:spPr>
          <a:xfrm>
            <a:off x="457199" y="914400"/>
            <a:ext cx="7391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Transporte</a:t>
            </a:r>
            <a:endParaRPr/>
          </a:p>
        </p:txBody>
      </p:sp>
      <p:sp>
        <p:nvSpPr>
          <p:cNvPr id="507" name="Google Shape;507;p66"/>
          <p:cNvSpPr txBox="1"/>
          <p:nvPr>
            <p:ph idx="1" type="body"/>
          </p:nvPr>
        </p:nvSpPr>
        <p:spPr>
          <a:xfrm>
            <a:off x="531750" y="2057400"/>
            <a:ext cx="4624200" cy="403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lang="en-US">
                <a:solidFill>
                  <a:schemeClr val="dk1"/>
                </a:solidFill>
              </a:rPr>
              <a:t>NHPS proporciona transporte en autobús para todos los estudiantes que viven a </a:t>
            </a:r>
            <a:r>
              <a:rPr b="1" lang="en-US">
                <a:solidFill>
                  <a:schemeClr val="dk1"/>
                </a:solidFill>
              </a:rPr>
              <a:t>más de dos millas</a:t>
            </a:r>
            <a:r>
              <a:rPr lang="en-US">
                <a:solidFill>
                  <a:schemeClr val="dk1"/>
                </a:solidFill>
              </a:rPr>
              <a:t> del campus.</a:t>
            </a:r>
            <a:endParaRPr>
              <a:solidFill>
                <a:schemeClr val="dk1"/>
              </a:solidFill>
            </a:endParaRPr>
          </a:p>
          <a:p>
            <a:pPr indent="0" lvl="0" marL="0" rtl="0" algn="l">
              <a:lnSpc>
                <a:spcPct val="115000"/>
              </a:lnSpc>
              <a:spcBef>
                <a:spcPts val="1800"/>
              </a:spcBef>
              <a:spcAft>
                <a:spcPts val="0"/>
              </a:spcAft>
              <a:buClr>
                <a:schemeClr val="dk1"/>
              </a:buClr>
              <a:buSzPts val="1100"/>
              <a:buFont typeface="Arial"/>
              <a:buNone/>
            </a:pPr>
            <a:r>
              <a:rPr lang="en-US">
                <a:solidFill>
                  <a:schemeClr val="dk1"/>
                </a:solidFill>
              </a:rPr>
              <a:t>Pronto recibirá tarjetas por correo con información de transporte.</a:t>
            </a:r>
            <a:endParaRPr>
              <a:solidFill>
                <a:schemeClr val="dk1"/>
              </a:solidFill>
            </a:endParaRPr>
          </a:p>
          <a:p>
            <a:pPr indent="0" lvl="0" marL="0" rtl="0" algn="l">
              <a:lnSpc>
                <a:spcPct val="115000"/>
              </a:lnSpc>
              <a:spcBef>
                <a:spcPts val="1800"/>
              </a:spcBef>
              <a:spcAft>
                <a:spcPts val="0"/>
              </a:spcAft>
              <a:buSzPts val="1100"/>
              <a:buFont typeface="Arial"/>
              <a:buNone/>
            </a:pPr>
            <a:r>
              <a:rPr lang="en-US">
                <a:solidFill>
                  <a:schemeClr val="dk1"/>
                </a:solidFill>
              </a:rPr>
              <a:t>Si no recibe una tarjeta o tiene alguna pregunta o inquietud con respecto al transporte, </a:t>
            </a:r>
            <a:r>
              <a:rPr b="1" lang="en-US">
                <a:solidFill>
                  <a:schemeClr val="dk1"/>
                </a:solidFill>
              </a:rPr>
              <a:t>llame al Departamento de Transporte</a:t>
            </a:r>
            <a:r>
              <a:rPr lang="en-US">
                <a:solidFill>
                  <a:schemeClr val="dk1"/>
                </a:solidFill>
              </a:rPr>
              <a:t>: (475) 220-1600</a:t>
            </a:r>
            <a:endParaRPr sz="2100">
              <a:solidFill>
                <a:schemeClr val="dk1"/>
              </a:solidFill>
            </a:endParaRPr>
          </a:p>
          <a:p>
            <a:pPr indent="4762" lvl="0" marL="0" rtl="0" algn="l">
              <a:spcBef>
                <a:spcPts val="400"/>
              </a:spcBef>
              <a:spcAft>
                <a:spcPts val="0"/>
              </a:spcAft>
              <a:buSzPts val="2000"/>
              <a:buFont typeface="Arial"/>
              <a:buNone/>
            </a:pPr>
            <a:r>
              <a:t/>
            </a:r>
            <a:endParaRPr sz="2100">
              <a:solidFill>
                <a:schemeClr val="dk1"/>
              </a:solidFill>
            </a:endParaRPr>
          </a:p>
          <a:p>
            <a:pPr indent="4762" lvl="0" marL="0" rtl="0" algn="l">
              <a:spcBef>
                <a:spcPts val="0"/>
              </a:spcBef>
              <a:spcAft>
                <a:spcPts val="0"/>
              </a:spcAft>
              <a:buSzPts val="2000"/>
              <a:buFont typeface="Arial"/>
              <a:buNone/>
            </a:pPr>
            <a:r>
              <a:t/>
            </a:r>
            <a:endParaRPr sz="2000">
              <a:solidFill>
                <a:schemeClr val="dk1"/>
              </a:solidFill>
            </a:endParaRPr>
          </a:p>
        </p:txBody>
      </p:sp>
      <p:pic>
        <p:nvPicPr>
          <p:cNvPr descr="j0232007" id="508" name="Google Shape;508;p66"/>
          <p:cNvPicPr preferRelativeResize="0"/>
          <p:nvPr>
            <p:ph idx="2" type="body"/>
          </p:nvPr>
        </p:nvPicPr>
        <p:blipFill rotWithShape="1">
          <a:blip r:embed="rId3">
            <a:alphaModFix/>
          </a:blip>
          <a:srcRect b="0" l="0" r="0" t="0"/>
          <a:stretch/>
        </p:blipFill>
        <p:spPr>
          <a:xfrm>
            <a:off x="5730900" y="1548000"/>
            <a:ext cx="2117700" cy="4572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7"/>
          <p:cNvSpPr txBox="1"/>
          <p:nvPr>
            <p:ph idx="4294967295" type="title"/>
          </p:nvPr>
        </p:nvSpPr>
        <p:spPr>
          <a:xfrm>
            <a:off x="395075" y="268375"/>
            <a:ext cx="7009500" cy="6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Check out our </a:t>
            </a:r>
            <a:r>
              <a:rPr b="1" lang="en-US"/>
              <a:t>NEW</a:t>
            </a:r>
            <a:r>
              <a:rPr lang="en-US"/>
              <a:t> Website!</a:t>
            </a:r>
            <a:endParaRPr/>
          </a:p>
        </p:txBody>
      </p:sp>
      <p:sp>
        <p:nvSpPr>
          <p:cNvPr id="514" name="Google Shape;514;p67"/>
          <p:cNvSpPr txBox="1"/>
          <p:nvPr>
            <p:ph idx="4294967295" type="body"/>
          </p:nvPr>
        </p:nvSpPr>
        <p:spPr>
          <a:xfrm>
            <a:off x="555775" y="1096550"/>
            <a:ext cx="8319900" cy="1653900"/>
          </a:xfrm>
          <a:prstGeom prst="rect">
            <a:avLst/>
          </a:prstGeom>
          <a:noFill/>
          <a:ln>
            <a:noFill/>
          </a:ln>
        </p:spPr>
        <p:txBody>
          <a:bodyPr anchorCtr="0" anchor="t" bIns="45700" lIns="91425" spcFirstLastPara="1" rIns="91425" wrap="square" tIns="45700">
            <a:noAutofit/>
          </a:bodyPr>
          <a:lstStyle/>
          <a:p>
            <a:pPr indent="4762" lvl="0" marL="0" rtl="0" algn="l">
              <a:spcBef>
                <a:spcPts val="0"/>
              </a:spcBef>
              <a:spcAft>
                <a:spcPts val="0"/>
              </a:spcAft>
              <a:buSzPts val="2000"/>
              <a:buFont typeface="Arial"/>
              <a:buNone/>
            </a:pPr>
            <a:r>
              <a:rPr b="1" lang="en-US">
                <a:solidFill>
                  <a:schemeClr val="dk1"/>
                </a:solidFill>
              </a:rPr>
              <a:t>We have a new Wilbur Cross Website!</a:t>
            </a:r>
            <a:r>
              <a:rPr lang="en-US">
                <a:solidFill>
                  <a:schemeClr val="dk1"/>
                </a:solidFill>
              </a:rPr>
              <a:t> Make sure you bookmark the website and take some time to explore. We will be posting all of our announcements, important information, Cross Calendar, alerts, social media and more to the website. If you need a language other than English, there is a translate option on the top left of the page!</a:t>
            </a:r>
            <a:endParaRPr sz="2000">
              <a:solidFill>
                <a:schemeClr val="dk1"/>
              </a:solidFill>
            </a:endParaRPr>
          </a:p>
        </p:txBody>
      </p:sp>
      <p:pic>
        <p:nvPicPr>
          <p:cNvPr id="515" name="Google Shape;515;p67"/>
          <p:cNvPicPr preferRelativeResize="0"/>
          <p:nvPr/>
        </p:nvPicPr>
        <p:blipFill>
          <a:blip r:embed="rId3">
            <a:alphaModFix/>
          </a:blip>
          <a:stretch>
            <a:fillRect/>
          </a:stretch>
        </p:blipFill>
        <p:spPr>
          <a:xfrm>
            <a:off x="1603000" y="3162000"/>
            <a:ext cx="6561326" cy="3389599"/>
          </a:xfrm>
          <a:prstGeom prst="rect">
            <a:avLst/>
          </a:prstGeom>
          <a:noFill/>
          <a:ln>
            <a:noFill/>
          </a:ln>
        </p:spPr>
      </p:pic>
      <p:sp>
        <p:nvSpPr>
          <p:cNvPr id="516" name="Google Shape;516;p67"/>
          <p:cNvSpPr/>
          <p:nvPr/>
        </p:nvSpPr>
        <p:spPr>
          <a:xfrm rot="8641991">
            <a:off x="7960342" y="3638247"/>
            <a:ext cx="563410" cy="26571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7"/>
          <p:cNvSpPr/>
          <p:nvPr/>
        </p:nvSpPr>
        <p:spPr>
          <a:xfrm rot="8641991">
            <a:off x="3340142" y="2890597"/>
            <a:ext cx="563410" cy="26571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7"/>
          <p:cNvSpPr/>
          <p:nvPr/>
        </p:nvSpPr>
        <p:spPr>
          <a:xfrm rot="1670885">
            <a:off x="3814490" y="4432804"/>
            <a:ext cx="563228" cy="265713"/>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8"/>
          <p:cNvSpPr txBox="1"/>
          <p:nvPr>
            <p:ph type="title"/>
          </p:nvPr>
        </p:nvSpPr>
        <p:spPr>
          <a:xfrm>
            <a:off x="457199" y="914400"/>
            <a:ext cx="7391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Manténgase informado!</a:t>
            </a:r>
            <a:endParaRPr/>
          </a:p>
        </p:txBody>
      </p:sp>
      <p:sp>
        <p:nvSpPr>
          <p:cNvPr id="525" name="Google Shape;525;p68"/>
          <p:cNvSpPr txBox="1"/>
          <p:nvPr>
            <p:ph idx="1" type="body"/>
          </p:nvPr>
        </p:nvSpPr>
        <p:spPr>
          <a:xfrm>
            <a:off x="457200" y="1853225"/>
            <a:ext cx="4539300" cy="39117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2000"/>
              <a:t>Padre(s)/tutor(es) y estudiantes, asegúrese de:</a:t>
            </a:r>
            <a:endParaRPr sz="2000"/>
          </a:p>
          <a:p>
            <a:pPr indent="-355600" lvl="0" marL="457200" rtl="0" algn="l">
              <a:spcBef>
                <a:spcPts val="1800"/>
              </a:spcBef>
              <a:spcAft>
                <a:spcPts val="0"/>
              </a:spcAft>
              <a:buSzPts val="2000"/>
              <a:buChar char="◼"/>
            </a:pPr>
            <a:r>
              <a:rPr b="1" lang="en-US" sz="2000"/>
              <a:t>Actualice su número de teléfono y correo electrónico </a:t>
            </a:r>
            <a:r>
              <a:rPr lang="en-US" sz="2000"/>
              <a:t>completando los formularios de orientación en línea necesarios</a:t>
            </a:r>
            <a:endParaRPr sz="2000"/>
          </a:p>
          <a:p>
            <a:pPr indent="-355600" lvl="0" marL="457200" rtl="0" algn="l">
              <a:spcBef>
                <a:spcPts val="0"/>
              </a:spcBef>
              <a:spcAft>
                <a:spcPts val="0"/>
              </a:spcAft>
              <a:buSzPts val="2000"/>
              <a:buChar char="◼"/>
            </a:pPr>
            <a:r>
              <a:rPr lang="en-US" sz="2000"/>
              <a:t>Guarda</a:t>
            </a:r>
            <a:r>
              <a:rPr lang="en-US" sz="2000"/>
              <a:t> nuestro sitio web: </a:t>
            </a:r>
            <a:r>
              <a:rPr b="1" lang="en-US" sz="2000">
                <a:solidFill>
                  <a:srgbClr val="980000"/>
                </a:solidFill>
              </a:rPr>
              <a:t>nhps.net/cross</a:t>
            </a:r>
            <a:endParaRPr b="1" sz="2000">
              <a:solidFill>
                <a:srgbClr val="980000"/>
              </a:solidFill>
            </a:endParaRPr>
          </a:p>
          <a:p>
            <a:pPr indent="-355600" lvl="0" marL="457200" rtl="0" algn="l">
              <a:spcBef>
                <a:spcPts val="0"/>
              </a:spcBef>
              <a:spcAft>
                <a:spcPts val="0"/>
              </a:spcAft>
              <a:buSzPts val="2000"/>
              <a:buChar char="◼"/>
            </a:pPr>
            <a:r>
              <a:rPr lang="en-US" sz="2000"/>
              <a:t>Síguenos en Instagram </a:t>
            </a:r>
            <a:r>
              <a:rPr b="1" lang="en-US" sz="2000">
                <a:solidFill>
                  <a:srgbClr val="980000"/>
                </a:solidFill>
              </a:rPr>
              <a:t>@wilbur_cross_hs</a:t>
            </a:r>
            <a:endParaRPr b="1" sz="2000">
              <a:solidFill>
                <a:srgbClr val="980000"/>
              </a:solidFill>
            </a:endParaRPr>
          </a:p>
          <a:p>
            <a:pPr indent="-355600" lvl="0" marL="457200" rtl="0" algn="l">
              <a:spcBef>
                <a:spcPts val="0"/>
              </a:spcBef>
              <a:spcAft>
                <a:spcPts val="0"/>
              </a:spcAft>
              <a:buSzPts val="2000"/>
              <a:buChar char="◼"/>
            </a:pPr>
            <a:r>
              <a:rPr b="1" lang="en-US" sz="2000"/>
              <a:t>Revise su cuenta de Gmail @nhps.net </a:t>
            </a:r>
            <a:r>
              <a:rPr lang="en-US" sz="2000"/>
              <a:t>al menos una vez al día, todos los días.</a:t>
            </a:r>
            <a:endParaRPr sz="2000"/>
          </a:p>
        </p:txBody>
      </p:sp>
      <p:pic>
        <p:nvPicPr>
          <p:cNvPr id="526" name="Google Shape;526;p68"/>
          <p:cNvPicPr preferRelativeResize="0"/>
          <p:nvPr/>
        </p:nvPicPr>
        <p:blipFill>
          <a:blip r:embed="rId3">
            <a:alphaModFix/>
          </a:blip>
          <a:stretch>
            <a:fillRect/>
          </a:stretch>
        </p:blipFill>
        <p:spPr>
          <a:xfrm>
            <a:off x="4906175" y="2846988"/>
            <a:ext cx="4023050" cy="26802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9"/>
          <p:cNvSpPr txBox="1"/>
          <p:nvPr>
            <p:ph type="title"/>
          </p:nvPr>
        </p:nvSpPr>
        <p:spPr>
          <a:xfrm>
            <a:off x="457199" y="91440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100"/>
              <a:t>i</a:t>
            </a:r>
            <a:r>
              <a:rPr lang="en-US"/>
              <a:t>Forma</a:t>
            </a:r>
            <a:r>
              <a:rPr lang="en-US"/>
              <a:t> parte del equipo!</a:t>
            </a:r>
            <a:endParaRPr/>
          </a:p>
        </p:txBody>
      </p:sp>
      <p:sp>
        <p:nvSpPr>
          <p:cNvPr id="533" name="Google Shape;533;p69"/>
          <p:cNvSpPr txBox="1"/>
          <p:nvPr>
            <p:ph idx="1" type="body"/>
          </p:nvPr>
        </p:nvSpPr>
        <p:spPr>
          <a:xfrm>
            <a:off x="414900" y="1981600"/>
            <a:ext cx="8314200" cy="39165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Hay muchas formas diferentes de participar en Wilbur Cross:</a:t>
            </a:r>
            <a:endParaRPr/>
          </a:p>
          <a:p>
            <a:pPr indent="-330200" lvl="0" marL="457200" rtl="0" algn="l">
              <a:lnSpc>
                <a:spcPct val="115000"/>
              </a:lnSpc>
              <a:spcBef>
                <a:spcPts val="1200"/>
              </a:spcBef>
              <a:spcAft>
                <a:spcPts val="0"/>
              </a:spcAft>
              <a:buClr>
                <a:srgbClr val="980000"/>
              </a:buClr>
              <a:buSzPts val="1600"/>
              <a:buFont typeface="Arial"/>
              <a:buChar char="◼"/>
            </a:pPr>
            <a:r>
              <a:rPr lang="en-US"/>
              <a:t>Organización de padres y maestros (el primer junta es el 13 de septiembre)</a:t>
            </a:r>
            <a:endParaRPr/>
          </a:p>
          <a:p>
            <a:pPr indent="-330200" lvl="0" marL="457200" rtl="0" algn="l">
              <a:lnSpc>
                <a:spcPct val="115000"/>
              </a:lnSpc>
              <a:spcBef>
                <a:spcPts val="0"/>
              </a:spcBef>
              <a:spcAft>
                <a:spcPts val="0"/>
              </a:spcAft>
              <a:buClr>
                <a:srgbClr val="980000"/>
              </a:buClr>
              <a:buSzPts val="1600"/>
              <a:buFont typeface="Arial"/>
              <a:buChar char="◼"/>
            </a:pPr>
            <a:r>
              <a:rPr lang="en-US"/>
              <a:t>Ayúdanos a ayudar a tus hijos …</a:t>
            </a:r>
            <a:endParaRPr/>
          </a:p>
          <a:p>
            <a:pPr indent="-330200" lvl="0" marL="457200" rtl="0" algn="l">
              <a:lnSpc>
                <a:spcPct val="115000"/>
              </a:lnSpc>
              <a:spcBef>
                <a:spcPts val="0"/>
              </a:spcBef>
              <a:spcAft>
                <a:spcPts val="0"/>
              </a:spcAft>
              <a:buClr>
                <a:srgbClr val="980000"/>
              </a:buClr>
              <a:buSzPts val="1600"/>
              <a:buChar char="◼"/>
            </a:pPr>
            <a:r>
              <a:rPr lang="en-US"/>
              <a:t>Apoye los numerosos clubes, deportes y programas de enriquecimiento que se llevan a cabo este año</a:t>
            </a:r>
            <a:endParaRPr/>
          </a:p>
          <a:p>
            <a:pPr indent="-330200" lvl="0" marL="457200" rtl="0" algn="l">
              <a:lnSpc>
                <a:spcPct val="115000"/>
              </a:lnSpc>
              <a:spcBef>
                <a:spcPts val="0"/>
              </a:spcBef>
              <a:spcAft>
                <a:spcPts val="0"/>
              </a:spcAft>
              <a:buClr>
                <a:srgbClr val="980000"/>
              </a:buClr>
              <a:buSzPts val="1600"/>
              <a:buFont typeface="Arial"/>
              <a:buChar char="◼"/>
            </a:pPr>
            <a:r>
              <a:rPr lang="en-US"/>
              <a:t>Sea parte de SPMT (el equipo de planificación y gestión escolar)</a:t>
            </a:r>
            <a:endParaRPr/>
          </a:p>
          <a:p>
            <a:pPr indent="-330200" lvl="1" marL="914400" rtl="0" algn="l">
              <a:lnSpc>
                <a:spcPct val="115000"/>
              </a:lnSpc>
              <a:spcBef>
                <a:spcPts val="0"/>
              </a:spcBef>
              <a:spcAft>
                <a:spcPts val="0"/>
              </a:spcAft>
              <a:buSzPts val="1600"/>
              <a:buFont typeface="Arial"/>
              <a:buChar char="◼"/>
            </a:pPr>
            <a:r>
              <a:rPr lang="en-US"/>
              <a:t>Afecta la toma de decisiones</a:t>
            </a:r>
            <a:endParaRPr/>
          </a:p>
          <a:p>
            <a:pPr indent="-330200" lvl="1" marL="914400" rtl="0" algn="l">
              <a:lnSpc>
                <a:spcPct val="115000"/>
              </a:lnSpc>
              <a:spcBef>
                <a:spcPts val="0"/>
              </a:spcBef>
              <a:spcAft>
                <a:spcPts val="0"/>
              </a:spcAft>
              <a:buSzPts val="1600"/>
              <a:buFont typeface="Arial"/>
              <a:buChar char="◼"/>
            </a:pPr>
            <a:r>
              <a:rPr lang="en-US"/>
              <a:t>Ayuda a crear una política</a:t>
            </a:r>
            <a:endParaRPr/>
          </a:p>
          <a:p>
            <a:pPr indent="-330200" lvl="1" marL="914400" rtl="0" algn="l">
              <a:lnSpc>
                <a:spcPct val="115000"/>
              </a:lnSpc>
              <a:spcBef>
                <a:spcPts val="0"/>
              </a:spcBef>
              <a:spcAft>
                <a:spcPts val="0"/>
              </a:spcAft>
              <a:buSzPts val="1600"/>
              <a:buFont typeface="Arial"/>
              <a:buChar char="◼"/>
            </a:pPr>
            <a:r>
              <a:rPr lang="en-US"/>
              <a:t>¡Sea voluntario un día al mes durante una hora después de la escuela!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363150" y="4668863"/>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Sra</a:t>
            </a:r>
            <a:r>
              <a:rPr lang="en-US"/>
              <a:t>. Ann Brillante</a:t>
            </a:r>
            <a:endParaRPr/>
          </a:p>
          <a:p>
            <a:pPr indent="0" lvl="0" marL="0" rtl="0" algn="ctr">
              <a:spcBef>
                <a:spcPts val="0"/>
              </a:spcBef>
              <a:spcAft>
                <a:spcPts val="0"/>
              </a:spcAft>
              <a:buNone/>
            </a:pPr>
            <a:r>
              <a:rPr i="1" lang="en-US" sz="2600"/>
              <a:t>Subdirectora</a:t>
            </a:r>
            <a:endParaRPr i="1" sz="2600"/>
          </a:p>
        </p:txBody>
      </p:sp>
      <p:sp>
        <p:nvSpPr>
          <p:cNvPr id="197" name="Google Shape;197;p25"/>
          <p:cNvSpPr txBox="1"/>
          <p:nvPr>
            <p:ph idx="1" type="body"/>
          </p:nvPr>
        </p:nvSpPr>
        <p:spPr>
          <a:xfrm>
            <a:off x="459300" y="5725350"/>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Subdirectora para la programa de </a:t>
            </a:r>
            <a:r>
              <a:rPr lang="en-US" sz="2000"/>
              <a:t>educación</a:t>
            </a:r>
            <a:r>
              <a:rPr lang="en-US" sz="2000"/>
              <a:t> especial (recursos, desarollos de vida y múltiples discapacitados) y el departamento de estudios sociales</a:t>
            </a:r>
            <a:endParaRPr sz="2000"/>
          </a:p>
        </p:txBody>
      </p:sp>
      <p:sp>
        <p:nvSpPr>
          <p:cNvPr id="198" name="Google Shape;198;p25"/>
          <p:cNvSpPr txBox="1"/>
          <p:nvPr>
            <p:ph type="title"/>
          </p:nvPr>
        </p:nvSpPr>
        <p:spPr>
          <a:xfrm>
            <a:off x="258938" y="618325"/>
            <a:ext cx="6477000" cy="56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AD0101"/>
                </a:solidFill>
              </a:rPr>
              <a:t>¡Conozca al equipo administrativo!</a:t>
            </a:r>
            <a:endParaRPr/>
          </a:p>
        </p:txBody>
      </p:sp>
      <p:pic>
        <p:nvPicPr>
          <p:cNvPr id="199" name="Google Shape;199;p25"/>
          <p:cNvPicPr preferRelativeResize="0"/>
          <p:nvPr/>
        </p:nvPicPr>
        <p:blipFill>
          <a:blip r:embed="rId3">
            <a:alphaModFix/>
          </a:blip>
          <a:stretch>
            <a:fillRect/>
          </a:stretch>
        </p:blipFill>
        <p:spPr>
          <a:xfrm>
            <a:off x="3153956" y="1583100"/>
            <a:ext cx="2409497" cy="3205949"/>
          </a:xfrm>
          <a:prstGeom prst="rect">
            <a:avLst/>
          </a:prstGeom>
          <a:noFill/>
          <a:ln>
            <a:noFill/>
          </a:ln>
          <a:effectLst>
            <a:outerShdw blurRad="800100" rotWithShape="0" algn="bl">
              <a:srgbClr val="000000">
                <a:alpha val="5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0"/>
          <p:cNvSpPr txBox="1"/>
          <p:nvPr>
            <p:ph type="title"/>
          </p:nvPr>
        </p:nvSpPr>
        <p:spPr>
          <a:xfrm>
            <a:off x="472174" y="719750"/>
            <a:ext cx="65085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Para hacer después de terminar</a:t>
            </a:r>
            <a:endParaRPr/>
          </a:p>
        </p:txBody>
      </p:sp>
      <p:sp>
        <p:nvSpPr>
          <p:cNvPr id="540" name="Google Shape;540;p70"/>
          <p:cNvSpPr txBox="1"/>
          <p:nvPr>
            <p:ph idx="1" type="body"/>
          </p:nvPr>
        </p:nvSpPr>
        <p:spPr>
          <a:xfrm>
            <a:off x="414900" y="1332300"/>
            <a:ext cx="8314200" cy="55257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t/>
            </a:r>
            <a:endParaRPr sz="2200"/>
          </a:p>
          <a:p>
            <a:pPr indent="-349250" lvl="0" marL="457200" rtl="0" algn="l">
              <a:spcBef>
                <a:spcPts val="1800"/>
              </a:spcBef>
              <a:spcAft>
                <a:spcPts val="0"/>
              </a:spcAft>
              <a:buSzPts val="1900"/>
              <a:buChar char="❏"/>
            </a:pPr>
            <a:r>
              <a:rPr b="1" lang="en-US" sz="1900"/>
              <a:t>Obtenga su información de acceso a PowerSchool</a:t>
            </a:r>
            <a:r>
              <a:rPr lang="en-US" sz="1900"/>
              <a:t> en el Atrio/Ala de Arte</a:t>
            </a:r>
            <a:br>
              <a:rPr lang="en-US" sz="1900"/>
            </a:br>
            <a:endParaRPr sz="1900"/>
          </a:p>
          <a:p>
            <a:pPr indent="-349250" lvl="0" marL="457200" rtl="0" algn="l">
              <a:spcBef>
                <a:spcPts val="0"/>
              </a:spcBef>
              <a:spcAft>
                <a:spcPts val="0"/>
              </a:spcAft>
              <a:buSzPts val="1900"/>
              <a:buChar char="❏"/>
            </a:pPr>
            <a:r>
              <a:rPr lang="en-US" sz="1900"/>
              <a:t>Descarga </a:t>
            </a:r>
            <a:r>
              <a:rPr b="1" lang="en-US" sz="1900"/>
              <a:t>la aplicación PowerSchool</a:t>
            </a:r>
            <a:br>
              <a:rPr b="1" lang="en-US" sz="1900"/>
            </a:br>
            <a:endParaRPr sz="1900"/>
          </a:p>
          <a:p>
            <a:pPr indent="-349250" lvl="0" marL="457200" rtl="0" algn="l">
              <a:spcBef>
                <a:spcPts val="0"/>
              </a:spcBef>
              <a:spcAft>
                <a:spcPts val="0"/>
              </a:spcAft>
              <a:buSzPts val="1900"/>
              <a:buChar char="❏"/>
            </a:pPr>
            <a:r>
              <a:rPr lang="en-US" sz="1900"/>
              <a:t>Vaya al sitio web de Cross, haga clic en el botón </a:t>
            </a:r>
            <a:r>
              <a:rPr b="1" lang="en-US" sz="1900"/>
              <a:t>Formularios de orientación</a:t>
            </a:r>
            <a:r>
              <a:rPr lang="en-US" sz="1900"/>
              <a:t> y use su información de PowerSchool para completar la información de contacto de emergencia y otros formularios importantes.</a:t>
            </a:r>
            <a:br>
              <a:rPr lang="en-US" sz="1900"/>
            </a:br>
            <a:endParaRPr sz="1900"/>
          </a:p>
          <a:p>
            <a:pPr indent="-349250" lvl="0" marL="457200" rtl="0" algn="l">
              <a:spcBef>
                <a:spcPts val="0"/>
              </a:spcBef>
              <a:spcAft>
                <a:spcPts val="0"/>
              </a:spcAft>
              <a:buSzPts val="1900"/>
              <a:buChar char="❏"/>
            </a:pPr>
            <a:r>
              <a:rPr b="1" lang="en-US" sz="1900"/>
              <a:t>Si es nuevo en el Distrito o es un estudiante de décimo grado: </a:t>
            </a:r>
            <a:r>
              <a:rPr lang="en-US" sz="1900"/>
              <a:t>sepa cómo obtener información sobre la Evaluación de Salud y Vacunas de CT si aún no ha enviado la información.</a:t>
            </a:r>
            <a:endParaRPr sz="1900"/>
          </a:p>
          <a:p>
            <a:pPr indent="0" lvl="0" marL="0" rtl="0" algn="l">
              <a:spcBef>
                <a:spcPts val="1800"/>
              </a:spcBef>
              <a:spcAft>
                <a:spcPts val="0"/>
              </a:spcAft>
              <a:buNone/>
            </a:pPr>
            <a:r>
              <a:t/>
            </a:r>
            <a:endParaRPr sz="17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1"/>
          <p:cNvSpPr txBox="1"/>
          <p:nvPr>
            <p:ph type="ctrTitle"/>
          </p:nvPr>
        </p:nvSpPr>
        <p:spPr>
          <a:xfrm>
            <a:off x="287867" y="4208929"/>
            <a:ext cx="8371500" cy="735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4140"/>
              <a:buFont typeface="Century Gothic"/>
              <a:buNone/>
            </a:pPr>
            <a:r>
              <a:rPr lang="en-US" sz="3440"/>
              <a:t>¡Gracias por venir!</a:t>
            </a:r>
            <a:endParaRPr sz="3900"/>
          </a:p>
        </p:txBody>
      </p:sp>
      <p:sp>
        <p:nvSpPr>
          <p:cNvPr id="546" name="Google Shape;546;p71"/>
          <p:cNvSpPr txBox="1"/>
          <p:nvPr>
            <p:ph idx="1" type="subTitle"/>
          </p:nvPr>
        </p:nvSpPr>
        <p:spPr>
          <a:xfrm>
            <a:off x="287875" y="5095426"/>
            <a:ext cx="8670000" cy="144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Si tiene alguna pregunta, comuníquese con el director, Matt Brown o el administrador de la academia de su hijo si tiene alguna pregunta o inquietud.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Teléfono de la Escuela</a:t>
            </a:r>
            <a:r>
              <a:rPr lang="en-US">
                <a:solidFill>
                  <a:schemeClr val="dk1"/>
                </a:solidFill>
              </a:rPr>
              <a:t>: (475)220-7400</a:t>
            </a:r>
            <a:endParaRPr>
              <a:solidFill>
                <a:schemeClr val="dk1"/>
              </a:solidFill>
            </a:endParaRPr>
          </a:p>
          <a:p>
            <a:pPr indent="0" lvl="0" marL="0" rtl="0" algn="l">
              <a:lnSpc>
                <a:spcPct val="100000"/>
              </a:lnSpc>
              <a:spcBef>
                <a:spcPts val="0"/>
              </a:spcBef>
              <a:spcAft>
                <a:spcPts val="0"/>
              </a:spcAft>
              <a:buNone/>
            </a:pPr>
            <a:r>
              <a:rPr b="1" lang="en-US">
                <a:solidFill>
                  <a:schemeClr val="dk1"/>
                </a:solidFill>
              </a:rPr>
              <a:t>Correo electrónico:</a:t>
            </a:r>
            <a:r>
              <a:rPr lang="en-US">
                <a:solidFill>
                  <a:schemeClr val="dk1"/>
                </a:solidFill>
              </a:rPr>
              <a:t> cross@nhboe.net</a:t>
            </a:r>
            <a:endParaRPr>
              <a:solidFill>
                <a:schemeClr val="dk1"/>
              </a:solidFill>
            </a:endParaRPr>
          </a:p>
        </p:txBody>
      </p:sp>
      <p:sp>
        <p:nvSpPr>
          <p:cNvPr id="547" name="Google Shape;547;p71"/>
          <p:cNvSpPr txBox="1"/>
          <p:nvPr/>
        </p:nvSpPr>
        <p:spPr>
          <a:xfrm rot="-476020">
            <a:off x="3753343" y="1824521"/>
            <a:ext cx="5049027" cy="8308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7400" u="none" cap="none" strike="noStrike">
                <a:solidFill>
                  <a:srgbClr val="FFFFFF"/>
                </a:solidFill>
                <a:latin typeface="Shadows Into Light"/>
                <a:ea typeface="Shadows Into Light"/>
                <a:cs typeface="Shadows Into Light"/>
                <a:sym typeface="Shadows Into Light"/>
              </a:rPr>
              <a:t>#</a:t>
            </a:r>
            <a:r>
              <a:rPr b="1" i="0" lang="en-US" sz="7400" u="none" cap="none" strike="noStrike">
                <a:solidFill>
                  <a:schemeClr val="dk1"/>
                </a:solidFill>
                <a:latin typeface="Shadows Into Light"/>
                <a:ea typeface="Shadows Into Light"/>
                <a:cs typeface="Shadows Into Light"/>
                <a:sym typeface="Shadows Into Light"/>
              </a:rPr>
              <a:t>CROSS</a:t>
            </a:r>
            <a:r>
              <a:rPr b="1" i="0" lang="en-US" sz="7400" u="none" cap="none" strike="noStrike">
                <a:solidFill>
                  <a:srgbClr val="FFFFFF"/>
                </a:solidFill>
                <a:latin typeface="Shadows Into Light"/>
                <a:ea typeface="Shadows Into Light"/>
                <a:cs typeface="Shadows Into Light"/>
                <a:sym typeface="Shadows Into Light"/>
              </a:rPr>
              <a:t>PRIDE</a:t>
            </a:r>
            <a:endParaRPr sz="4000">
              <a:latin typeface="Shadows Into Light"/>
              <a:ea typeface="Shadows Into Light"/>
              <a:cs typeface="Shadows Into Light"/>
              <a:sym typeface="Shadows In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459300" y="4811400"/>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Sra</a:t>
            </a:r>
            <a:r>
              <a:rPr lang="en-US"/>
              <a:t>. Cora Muñoz</a:t>
            </a:r>
            <a:endParaRPr/>
          </a:p>
          <a:p>
            <a:pPr indent="0" lvl="0" marL="0" rtl="0" algn="ctr">
              <a:spcBef>
                <a:spcPts val="0"/>
              </a:spcBef>
              <a:spcAft>
                <a:spcPts val="0"/>
              </a:spcAft>
              <a:buNone/>
            </a:pPr>
            <a:r>
              <a:rPr i="1" lang="en-US" sz="2600"/>
              <a:t>Subdirectora</a:t>
            </a:r>
            <a:endParaRPr i="1" sz="2600"/>
          </a:p>
        </p:txBody>
      </p:sp>
      <p:sp>
        <p:nvSpPr>
          <p:cNvPr id="206" name="Google Shape;206;p26"/>
          <p:cNvSpPr txBox="1"/>
          <p:nvPr>
            <p:ph idx="1" type="body"/>
          </p:nvPr>
        </p:nvSpPr>
        <p:spPr>
          <a:xfrm>
            <a:off x="459300" y="5940000"/>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Maestra principal de la academia: Kristin Mendoza</a:t>
            </a:r>
            <a:endParaRPr sz="2000">
              <a:solidFill>
                <a:srgbClr val="434343"/>
              </a:solidFill>
            </a:endParaRPr>
          </a:p>
          <a:p>
            <a:pPr indent="0" lvl="0" marL="0" rtl="0" algn="ctr">
              <a:spcBef>
                <a:spcPts val="0"/>
              </a:spcBef>
              <a:spcAft>
                <a:spcPts val="0"/>
              </a:spcAft>
              <a:buNone/>
            </a:pPr>
            <a:r>
              <a:t/>
            </a:r>
            <a:endParaRPr sz="1900">
              <a:solidFill>
                <a:srgbClr val="434343"/>
              </a:solidFill>
            </a:endParaRPr>
          </a:p>
        </p:txBody>
      </p:sp>
      <p:pic>
        <p:nvPicPr>
          <p:cNvPr id="207" name="Google Shape;207;p26"/>
          <p:cNvPicPr preferRelativeResize="0"/>
          <p:nvPr/>
        </p:nvPicPr>
        <p:blipFill>
          <a:blip r:embed="rId3">
            <a:alphaModFix/>
          </a:blip>
          <a:stretch>
            <a:fillRect/>
          </a:stretch>
        </p:blipFill>
        <p:spPr>
          <a:xfrm>
            <a:off x="2636500" y="1442100"/>
            <a:ext cx="3611777" cy="3369299"/>
          </a:xfrm>
          <a:prstGeom prst="rect">
            <a:avLst/>
          </a:prstGeom>
          <a:noFill/>
          <a:ln>
            <a:noFill/>
          </a:ln>
          <a:effectLst>
            <a:outerShdw blurRad="614363" rotWithShape="0" algn="bl" dir="5400000" dist="171450">
              <a:srgbClr val="000000">
                <a:alpha val="50000"/>
              </a:srgbClr>
            </a:outerShdw>
            <a:reflection blurRad="0" dir="5400000" dist="38100" endA="0" endPos="15000" fadeDir="5400012" kx="0" rotWithShape="0" algn="bl" stA="21000" stPos="0" sy="-100000" ky="0"/>
          </a:effectLst>
        </p:spPr>
      </p:pic>
      <p:sp>
        <p:nvSpPr>
          <p:cNvPr id="208" name="Google Shape;208;p26"/>
          <p:cNvSpPr txBox="1"/>
          <p:nvPr>
            <p:ph type="title"/>
          </p:nvPr>
        </p:nvSpPr>
        <p:spPr>
          <a:xfrm>
            <a:off x="274950" y="506150"/>
            <a:ext cx="6887400" cy="743700"/>
          </a:xfrm>
          <a:prstGeom prst="rect">
            <a:avLst/>
          </a:prstGeom>
        </p:spPr>
        <p:txBody>
          <a:bodyPr anchorCtr="0" anchor="b" bIns="45700" lIns="91425" spcFirstLastPara="1" rIns="91425" wrap="square" tIns="45700">
            <a:noAutofit/>
          </a:bodyPr>
          <a:lstStyle/>
          <a:p>
            <a:pPr indent="0" lvl="0" marL="0" marR="38100" rtl="0" algn="l">
              <a:lnSpc>
                <a:spcPct val="128571"/>
              </a:lnSpc>
              <a:spcBef>
                <a:spcPts val="0"/>
              </a:spcBef>
              <a:spcAft>
                <a:spcPts val="0"/>
              </a:spcAft>
              <a:buNone/>
            </a:pPr>
            <a:r>
              <a:rPr lang="en-US" sz="2400">
                <a:solidFill>
                  <a:srgbClr val="AD0101"/>
                </a:solidFill>
              </a:rPr>
              <a:t>Academia Internacional de Artes y </a:t>
            </a:r>
            <a:br>
              <a:rPr lang="en-US" sz="2400">
                <a:solidFill>
                  <a:srgbClr val="AD0101"/>
                </a:solidFill>
              </a:rPr>
            </a:br>
            <a:r>
              <a:rPr lang="en-US" sz="2400">
                <a:solidFill>
                  <a:srgbClr val="AD0101"/>
                </a:solidFill>
              </a:rPr>
              <a:t>Ciencias Digitales</a:t>
            </a:r>
            <a:endParaRPr sz="3100">
              <a:solidFill>
                <a:srgbClr val="AD010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459300" y="45226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Sra.</a:t>
            </a:r>
            <a:r>
              <a:rPr lang="en-US"/>
              <a:t> Angela Brunson</a:t>
            </a:r>
            <a:endParaRPr/>
          </a:p>
          <a:p>
            <a:pPr indent="0" lvl="0" marL="0" rtl="0" algn="ctr">
              <a:spcBef>
                <a:spcPts val="0"/>
              </a:spcBef>
              <a:spcAft>
                <a:spcPts val="0"/>
              </a:spcAft>
              <a:buNone/>
            </a:pPr>
            <a:r>
              <a:rPr i="1" lang="en-US" sz="2600"/>
              <a:t>Subdirectora</a:t>
            </a:r>
            <a:endParaRPr i="1" sz="2600"/>
          </a:p>
        </p:txBody>
      </p:sp>
      <p:sp>
        <p:nvSpPr>
          <p:cNvPr id="215" name="Google Shape;215;p27"/>
          <p:cNvSpPr txBox="1"/>
          <p:nvPr>
            <p:ph idx="1" type="body"/>
          </p:nvPr>
        </p:nvSpPr>
        <p:spPr>
          <a:xfrm>
            <a:off x="459300" y="5747700"/>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Maestra principal de la academia: Aparna Shyam</a:t>
            </a:r>
            <a:endParaRPr sz="2000"/>
          </a:p>
        </p:txBody>
      </p:sp>
      <p:sp>
        <p:nvSpPr>
          <p:cNvPr id="216" name="Google Shape;216;p27"/>
          <p:cNvSpPr txBox="1"/>
          <p:nvPr>
            <p:ph type="title"/>
          </p:nvPr>
        </p:nvSpPr>
        <p:spPr>
          <a:xfrm>
            <a:off x="547338" y="281825"/>
            <a:ext cx="6477000" cy="566700"/>
          </a:xfrm>
          <a:prstGeom prst="rect">
            <a:avLst/>
          </a:prstGeom>
        </p:spPr>
        <p:txBody>
          <a:bodyPr anchorCtr="0" anchor="b" bIns="45700" lIns="91425" spcFirstLastPara="1" rIns="91425" wrap="square" tIns="45700">
            <a:noAutofit/>
          </a:bodyPr>
          <a:lstStyle/>
          <a:p>
            <a:pPr indent="0" lvl="0" marL="0" marR="38100" rtl="0" algn="l">
              <a:lnSpc>
                <a:spcPct val="128571"/>
              </a:lnSpc>
              <a:spcBef>
                <a:spcPts val="0"/>
              </a:spcBef>
              <a:spcAft>
                <a:spcPts val="0"/>
              </a:spcAft>
              <a:buNone/>
            </a:pPr>
            <a:r>
              <a:rPr lang="en-US" sz="2400">
                <a:solidFill>
                  <a:srgbClr val="AD0101"/>
                </a:solidFill>
              </a:rPr>
              <a:t>Academia de Derecho y Servicio Público</a:t>
            </a:r>
            <a:endParaRPr sz="3100">
              <a:solidFill>
                <a:srgbClr val="AD0101"/>
              </a:solidFill>
            </a:endParaRPr>
          </a:p>
        </p:txBody>
      </p:sp>
      <p:pic>
        <p:nvPicPr>
          <p:cNvPr id="217" name="Google Shape;217;p27"/>
          <p:cNvPicPr preferRelativeResize="0"/>
          <p:nvPr/>
        </p:nvPicPr>
        <p:blipFill>
          <a:blip r:embed="rId3">
            <a:alphaModFix/>
          </a:blip>
          <a:stretch>
            <a:fillRect/>
          </a:stretch>
        </p:blipFill>
        <p:spPr>
          <a:xfrm>
            <a:off x="3329088" y="1153325"/>
            <a:ext cx="2485834" cy="3369301"/>
          </a:xfrm>
          <a:prstGeom prst="rect">
            <a:avLst/>
          </a:prstGeom>
          <a:noFill/>
          <a:ln>
            <a:noFill/>
          </a:ln>
          <a:effectLst>
            <a:outerShdw blurRad="314325" rotWithShape="0" algn="bl" dist="19050">
              <a:srgbClr val="000000">
                <a:alpha val="50000"/>
              </a:srgbClr>
            </a:outerShdw>
            <a:reflection blurRad="0" dir="5400000" dist="66675" endA="0" endPos="30000" fadeDir="5400012" kx="0" rotWithShape="0" algn="bl" stA="29000" stPos="0" sy="-100000" ky="0"/>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459300" y="46096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Sr. Garfield Pilliner</a:t>
            </a:r>
            <a:endParaRPr/>
          </a:p>
          <a:p>
            <a:pPr indent="0" lvl="0" marL="0" rtl="0" algn="ctr">
              <a:spcBef>
                <a:spcPts val="0"/>
              </a:spcBef>
              <a:spcAft>
                <a:spcPts val="0"/>
              </a:spcAft>
              <a:buNone/>
            </a:pPr>
            <a:r>
              <a:rPr i="1" lang="en-US" sz="2600"/>
              <a:t>Subdirector</a:t>
            </a:r>
            <a:endParaRPr i="1" sz="2600"/>
          </a:p>
        </p:txBody>
      </p:sp>
      <p:sp>
        <p:nvSpPr>
          <p:cNvPr id="224" name="Google Shape;224;p28"/>
          <p:cNvSpPr txBox="1"/>
          <p:nvPr>
            <p:ph idx="1" type="body"/>
          </p:nvPr>
        </p:nvSpPr>
        <p:spPr>
          <a:xfrm>
            <a:off x="459300" y="5981725"/>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Maestro principal de la academia:</a:t>
            </a:r>
            <a:r>
              <a:rPr lang="en-US" sz="2000"/>
              <a:t> Hector Negron</a:t>
            </a:r>
            <a:endParaRPr sz="2000"/>
          </a:p>
        </p:txBody>
      </p:sp>
      <p:sp>
        <p:nvSpPr>
          <p:cNvPr id="225" name="Google Shape;225;p28"/>
          <p:cNvSpPr txBox="1"/>
          <p:nvPr>
            <p:ph type="title"/>
          </p:nvPr>
        </p:nvSpPr>
        <p:spPr>
          <a:xfrm>
            <a:off x="547350" y="281825"/>
            <a:ext cx="6477000" cy="84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Academia de Ciencias Culinarias y de la Salud</a:t>
            </a:r>
            <a:endParaRPr/>
          </a:p>
        </p:txBody>
      </p:sp>
      <p:pic>
        <p:nvPicPr>
          <p:cNvPr descr="http://schools.nhps.net/wcross/images/Admin%20pics/pilliner2.jpg" id="226" name="Google Shape;226;p28"/>
          <p:cNvPicPr preferRelativeResize="0"/>
          <p:nvPr/>
        </p:nvPicPr>
        <p:blipFill rotWithShape="1">
          <a:blip r:embed="rId3">
            <a:alphaModFix/>
          </a:blip>
          <a:srcRect b="9015" l="0" r="0" t="9023"/>
          <a:stretch/>
        </p:blipFill>
        <p:spPr>
          <a:xfrm>
            <a:off x="2860925" y="1439925"/>
            <a:ext cx="3566100" cy="2926200"/>
          </a:xfrm>
          <a:prstGeom prst="rect">
            <a:avLst/>
          </a:prstGeom>
          <a:noFill/>
          <a:ln>
            <a:noFill/>
          </a:ln>
          <a:effectLst>
            <a:reflection blurRad="0" dir="5400000" dist="5000" endA="0" endPos="30000" fadeDir="5400012" kx="0" rotWithShape="0" algn="bl" stA="30000"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459300" y="4853125"/>
            <a:ext cx="8225400" cy="1128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Sr. Daniel Wajnowski</a:t>
            </a:r>
            <a:endParaRPr/>
          </a:p>
          <a:p>
            <a:pPr indent="0" lvl="0" marL="0" rtl="0" algn="ctr">
              <a:spcBef>
                <a:spcPts val="0"/>
              </a:spcBef>
              <a:spcAft>
                <a:spcPts val="0"/>
              </a:spcAft>
              <a:buNone/>
            </a:pPr>
            <a:r>
              <a:rPr i="1" lang="en-US" sz="2600"/>
              <a:t>Subdirector</a:t>
            </a:r>
            <a:endParaRPr i="1" sz="2600"/>
          </a:p>
        </p:txBody>
      </p:sp>
      <p:sp>
        <p:nvSpPr>
          <p:cNvPr id="233" name="Google Shape;233;p29"/>
          <p:cNvSpPr txBox="1"/>
          <p:nvPr>
            <p:ph idx="1" type="body"/>
          </p:nvPr>
        </p:nvSpPr>
        <p:spPr>
          <a:xfrm>
            <a:off x="459300" y="5981725"/>
            <a:ext cx="8225400" cy="5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000"/>
              <a:t>Maestra principal de la academia</a:t>
            </a:r>
            <a:r>
              <a:rPr lang="en-US" sz="2000"/>
              <a:t>: Cathy Ramin</a:t>
            </a:r>
            <a:endParaRPr sz="2000"/>
          </a:p>
        </p:txBody>
      </p:sp>
      <p:sp>
        <p:nvSpPr>
          <p:cNvPr id="234" name="Google Shape;234;p29"/>
          <p:cNvSpPr txBox="1"/>
          <p:nvPr>
            <p:ph type="title"/>
          </p:nvPr>
        </p:nvSpPr>
        <p:spPr>
          <a:xfrm>
            <a:off x="547350" y="281825"/>
            <a:ext cx="6477000" cy="112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Academia de Negocios y Bellas Artes</a:t>
            </a:r>
            <a:endParaRPr/>
          </a:p>
        </p:txBody>
      </p:sp>
      <p:pic>
        <p:nvPicPr>
          <p:cNvPr id="235" name="Google Shape;235;p29"/>
          <p:cNvPicPr preferRelativeResize="0"/>
          <p:nvPr/>
        </p:nvPicPr>
        <p:blipFill>
          <a:blip r:embed="rId3">
            <a:alphaModFix/>
          </a:blip>
          <a:stretch>
            <a:fillRect/>
          </a:stretch>
        </p:blipFill>
        <p:spPr>
          <a:xfrm>
            <a:off x="2643575" y="1752650"/>
            <a:ext cx="2791424" cy="3004674"/>
          </a:xfrm>
          <a:prstGeom prst="rect">
            <a:avLst/>
          </a:prstGeom>
          <a:noFill/>
          <a:ln>
            <a:noFill/>
          </a:ln>
          <a:effectLst>
            <a:outerShdw blurRad="714375" rotWithShape="0" algn="bl"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za">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